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7"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9" r:id="rId41"/>
    <p:sldId id="310" r:id="rId4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DO2\Users$\Valerie.Murphy\Documents\2020-21%20Budget\Tax%20Levy%20Char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O2\Users$\Valerie.Murphy\Documents\2020-21%20Budget\2020-2021%20supt%203%20part%20budget%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wner\Downloads\taxes%20rates%20%20and%20Trend%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wner\Downloads\taxes%20rates%20%20and%20Trend%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Owner\Documents\Valerie\Spackenkill\taxes%20rates%20%20and%20Trend%20Charts%203-2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Owner\Documents\Valerie\Spackenkill\taxes%20rates%20%20and%20Trend%20Charts%203-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Owner\Documents\Valerie\Spackenkill\taxes%20rates%20%20and%20Trend%20Charts%203-2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O2\Common\%60School%20Business%20Manager%20Office\2017-18%20Budget\2017-2018%20supt%20budget%20charts.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9.xml.rels><?xml version="1.0" encoding="UTF-8" standalone="yes"?>
<Relationships xmlns="http://schemas.openxmlformats.org/package/2006/relationships"><Relationship Id="rId1" Type="http://schemas.openxmlformats.org/officeDocument/2006/relationships/oleObject" Target="file:///\\DO2\Users$\Valerie.Murphy\Documents\2020-21%20Budget\2020-2021%20supt%203%20part%20budget%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numCol="1"/>
          <a:lstStyle/>
          <a:p>
            <a:pPr lvl="0">
              <a:defRPr b="1" i="0"/>
            </a:pPr>
            <a:r>
              <a:rPr lang="en-US"/>
              <a:t>CPI  vs. Tax Levy Increase</a:t>
            </a:r>
          </a:p>
        </c:rich>
      </c:tx>
      <c:overlay val="0"/>
    </c:title>
    <c:autoTitleDeleted val="0"/>
    <c:plotArea>
      <c:layout>
        <c:manualLayout>
          <c:xMode val="edge"/>
          <c:yMode val="edge"/>
          <c:x val="0.15436351709999999"/>
          <c:y val="0.17197281850000001"/>
          <c:w val="0.57098359580000002"/>
          <c:h val="0.80573487219999995"/>
        </c:manualLayout>
      </c:layout>
      <c:lineChart>
        <c:grouping val="standard"/>
        <c:varyColors val="1"/>
        <c:ser>
          <c:idx val="0"/>
          <c:order val="0"/>
          <c:tx>
            <c:strRef>
              <c:f>'taxy charg'!$K$9</c:f>
              <c:strCache>
                <c:ptCount val="1"/>
                <c:pt idx="0">
                  <c:v>Tax Levy Increase</c:v>
                </c:pt>
              </c:strCache>
            </c:strRef>
          </c:tx>
          <c:spPr>
            <a:ln w="25400" cmpd="sng">
              <a:solidFill>
                <a:srgbClr val="4F81BD"/>
              </a:solidFill>
            </a:ln>
          </c:spPr>
          <c:marker>
            <c:symbol val="none"/>
          </c:marker>
          <c:cat>
            <c:strRef>
              <c:f>'taxy charg'!$L$8:$T$8</c:f>
              <c:strCache>
                <c:ptCount val="9"/>
                <c:pt idx="0">
                  <c:v>2011-12</c:v>
                </c:pt>
                <c:pt idx="1">
                  <c:v>2012-13</c:v>
                </c:pt>
                <c:pt idx="2">
                  <c:v>2013-14</c:v>
                </c:pt>
                <c:pt idx="3">
                  <c:v>2014-15</c:v>
                </c:pt>
                <c:pt idx="4">
                  <c:v>2015-16</c:v>
                </c:pt>
                <c:pt idx="5">
                  <c:v>2016-17</c:v>
                </c:pt>
                <c:pt idx="6">
                  <c:v>2017-18</c:v>
                </c:pt>
                <c:pt idx="7">
                  <c:v>2018-19</c:v>
                </c:pt>
                <c:pt idx="8">
                  <c:v>2019-20</c:v>
                </c:pt>
              </c:strCache>
            </c:strRef>
          </c:cat>
          <c:val>
            <c:numRef>
              <c:f>'taxy charg'!$L$9:$T$9</c:f>
              <c:numCache>
                <c:formatCode>0.00%</c:formatCode>
                <c:ptCount val="9"/>
                <c:pt idx="0">
                  <c:v>4.9200000000000001E-2</c:v>
                </c:pt>
                <c:pt idx="1">
                  <c:v>-1.0999999999999999E-2</c:v>
                </c:pt>
                <c:pt idx="2">
                  <c:v>3.1947883707496016E-2</c:v>
                </c:pt>
                <c:pt idx="3">
                  <c:v>1.1245734752956826E-2</c:v>
                </c:pt>
                <c:pt idx="4">
                  <c:v>1.4060512879939419E-2</c:v>
                </c:pt>
                <c:pt idx="5">
                  <c:v>9.4693985401886737E-3</c:v>
                </c:pt>
                <c:pt idx="6">
                  <c:v>1.46E-2</c:v>
                </c:pt>
                <c:pt idx="7">
                  <c:v>2.4E-2</c:v>
                </c:pt>
                <c:pt idx="8">
                  <c:v>2.5999999999999999E-2</c:v>
                </c:pt>
              </c:numCache>
            </c:numRef>
          </c:val>
          <c:smooth val="0"/>
          <c:extLst>
            <c:ext xmlns:c16="http://schemas.microsoft.com/office/drawing/2014/chart" uri="{C3380CC4-5D6E-409C-BE32-E72D297353CC}">
              <c16:uniqueId val="{00000000-263B-43A7-BC4D-0A1639D46949}"/>
            </c:ext>
          </c:extLst>
        </c:ser>
        <c:ser>
          <c:idx val="1"/>
          <c:order val="1"/>
          <c:tx>
            <c:strRef>
              <c:f>'taxy charg'!$K$10</c:f>
              <c:strCache>
                <c:ptCount val="1"/>
                <c:pt idx="0">
                  <c:v>CPI</c:v>
                </c:pt>
              </c:strCache>
            </c:strRef>
          </c:tx>
          <c:spPr>
            <a:ln w="25400" cmpd="sng">
              <a:solidFill>
                <a:srgbClr val="C0504D"/>
              </a:solidFill>
            </a:ln>
          </c:spPr>
          <c:marker>
            <c:symbol val="none"/>
          </c:marker>
          <c:cat>
            <c:strRef>
              <c:f>'taxy charg'!$L$8:$T$8</c:f>
              <c:strCache>
                <c:ptCount val="9"/>
                <c:pt idx="0">
                  <c:v>2011-12</c:v>
                </c:pt>
                <c:pt idx="1">
                  <c:v>2012-13</c:v>
                </c:pt>
                <c:pt idx="2">
                  <c:v>2013-14</c:v>
                </c:pt>
                <c:pt idx="3">
                  <c:v>2014-15</c:v>
                </c:pt>
                <c:pt idx="4">
                  <c:v>2015-16</c:v>
                </c:pt>
                <c:pt idx="5">
                  <c:v>2016-17</c:v>
                </c:pt>
                <c:pt idx="6">
                  <c:v>2017-18</c:v>
                </c:pt>
                <c:pt idx="7">
                  <c:v>2018-19</c:v>
                </c:pt>
                <c:pt idx="8">
                  <c:v>2019-20</c:v>
                </c:pt>
              </c:strCache>
            </c:strRef>
          </c:cat>
          <c:val>
            <c:numRef>
              <c:f>'taxy charg'!$L$10:$T$10</c:f>
              <c:numCache>
                <c:formatCode>General</c:formatCode>
                <c:ptCount val="9"/>
                <c:pt idx="0">
                  <c:v>1.0200000000000001E-2</c:v>
                </c:pt>
                <c:pt idx="1">
                  <c:v>0.02</c:v>
                </c:pt>
                <c:pt idx="2">
                  <c:v>1.4999999999999999E-2</c:v>
                </c:pt>
                <c:pt idx="3">
                  <c:v>1.6199999999999999E-2</c:v>
                </c:pt>
                <c:pt idx="4">
                  <c:v>1.1999999999999999E-3</c:v>
                </c:pt>
                <c:pt idx="5">
                  <c:v>1.26E-2</c:v>
                </c:pt>
                <c:pt idx="6">
                  <c:v>1.54E-2</c:v>
                </c:pt>
                <c:pt idx="7">
                  <c:v>2.1299999999999999E-2</c:v>
                </c:pt>
                <c:pt idx="8">
                  <c:v>2.4400000000000002E-2</c:v>
                </c:pt>
              </c:numCache>
            </c:numRef>
          </c:val>
          <c:smooth val="0"/>
          <c:extLst>
            <c:ext xmlns:c16="http://schemas.microsoft.com/office/drawing/2014/chart" uri="{C3380CC4-5D6E-409C-BE32-E72D297353CC}">
              <c16:uniqueId val="{00000001-263B-43A7-BC4D-0A1639D46949}"/>
            </c:ext>
          </c:extLst>
        </c:ser>
        <c:dLbls>
          <c:showLegendKey val="0"/>
          <c:showVal val="0"/>
          <c:showCatName val="0"/>
          <c:showSerName val="0"/>
          <c:showPercent val="0"/>
          <c:showBubbleSize val="0"/>
        </c:dLbls>
        <c:smooth val="0"/>
        <c:axId val="997200678"/>
        <c:axId val="1980414596"/>
      </c:lineChart>
      <c:catAx>
        <c:axId val="997200678"/>
        <c:scaling>
          <c:orientation val="minMax"/>
        </c:scaling>
        <c:delete val="0"/>
        <c:axPos val="b"/>
        <c:numFmt formatCode="General" sourceLinked="1"/>
        <c:majorTickMark val="cross"/>
        <c:minorTickMark val="cross"/>
        <c:tickLblPos val="nextTo"/>
        <c:txPr>
          <a:bodyPr numCol="1"/>
          <a:lstStyle/>
          <a:p>
            <a:pPr lvl="0">
              <a:defRPr/>
            </a:pPr>
            <a:endParaRPr lang="en-US"/>
          </a:p>
        </c:txPr>
        <c:crossAx val="1980414596"/>
        <c:crosses val="autoZero"/>
        <c:auto val="1"/>
        <c:lblAlgn val="ctr"/>
        <c:lblOffset val="100"/>
        <c:noMultiLvlLbl val="1"/>
      </c:catAx>
      <c:valAx>
        <c:axId val="1980414596"/>
        <c:scaling>
          <c:orientation val="minMax"/>
        </c:scaling>
        <c:delete val="0"/>
        <c:axPos val="l"/>
        <c:majorGridlines>
          <c:spPr>
            <a:ln>
              <a:solidFill>
                <a:srgbClr val="B7B7B7"/>
              </a:solidFill>
            </a:ln>
          </c:spPr>
        </c:majorGridlines>
        <c:numFmt formatCode="0.00%" sourceLinked="1"/>
        <c:majorTickMark val="cross"/>
        <c:minorTickMark val="cross"/>
        <c:tickLblPos val="nextTo"/>
        <c:spPr>
          <a:ln w="47625">
            <a:noFill/>
          </a:ln>
        </c:spPr>
        <c:txPr>
          <a:bodyPr numCol="1"/>
          <a:lstStyle/>
          <a:p>
            <a:pPr lvl="0">
              <a:defRPr/>
            </a:pPr>
            <a:endParaRPr lang="en-US"/>
          </a:p>
        </c:txPr>
        <c:crossAx val="997200678"/>
        <c:crosses val="autoZero"/>
        <c:crossBetween val="between"/>
      </c:valAx>
      <c:spPr>
        <a:solidFill>
          <a:srgbClr val="FFFFFF"/>
        </a:solidFill>
      </c:spPr>
    </c:plotArea>
    <c:legend>
      <c:legendPos val="r"/>
      <c:overlay val="0"/>
    </c:legend>
    <c:plotVisOnly val="1"/>
    <c:dispBlanksAs val="zero"/>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3"/>
  <c:chart>
    <c:title>
      <c:tx>
        <c:rich>
          <a:bodyPr numCol="1"/>
          <a:lstStyle/>
          <a:p>
            <a:pPr>
              <a:defRPr/>
            </a:pPr>
            <a:r>
              <a:rPr lang="en-US"/>
              <a:t>Budget</a:t>
            </a:r>
            <a:r>
              <a:rPr lang="en-US" baseline="0"/>
              <a:t> Component  Analysis</a:t>
            </a:r>
            <a:endParaRPr lang="en-US"/>
          </a:p>
        </c:rich>
      </c:tx>
      <c:layout>
        <c:manualLayout>
          <c:xMode val="edge"/>
          <c:yMode val="edge"/>
          <c:x val="0.137477192"/>
          <c:y val="3.7508626500000003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9001121770000001"/>
          <c:y val="7.53883308E-2"/>
          <c:w val="0.50256606950000005"/>
          <c:h val="0.71480452210000001"/>
        </c:manualLayout>
      </c:layout>
      <c:pie3DChart>
        <c:varyColors val="1"/>
        <c:ser>
          <c:idx val="0"/>
          <c:order val="0"/>
          <c:dPt>
            <c:idx val="1"/>
            <c:bubble3D val="0"/>
            <c:explosion val="14"/>
            <c:extLst>
              <c:ext xmlns:c16="http://schemas.microsoft.com/office/drawing/2014/chart" uri="{C3380CC4-5D6E-409C-BE32-E72D297353CC}">
                <c16:uniqueId val="{00000000-6574-429D-AE48-6686D880365D}"/>
              </c:ext>
            </c:extLst>
          </c:dPt>
          <c:cat>
            <c:strRef>
              <c:f>'component analysis'!$A$4:$A$6</c:f>
              <c:strCache>
                <c:ptCount val="3"/>
                <c:pt idx="0">
                  <c:v>Capital</c:v>
                </c:pt>
                <c:pt idx="1">
                  <c:v>Administrative</c:v>
                </c:pt>
                <c:pt idx="2">
                  <c:v>Program</c:v>
                </c:pt>
              </c:strCache>
            </c:strRef>
          </c:cat>
          <c:val>
            <c:numRef>
              <c:f>'component analysis'!$B$4:$B$6</c:f>
              <c:numCache>
                <c:formatCode>_(* #,##0.00_);_(* \(#,##0.00\);_(* "-"??_);_(@_)</c:formatCode>
                <c:ptCount val="3"/>
                <c:pt idx="0">
                  <c:v>6923468.0099999998</c:v>
                </c:pt>
                <c:pt idx="1">
                  <c:v>4401070.5</c:v>
                </c:pt>
                <c:pt idx="2">
                  <c:v>36743917.439999998</c:v>
                </c:pt>
              </c:numCache>
            </c:numRef>
          </c:val>
          <c:extLst>
            <c:ext xmlns:c16="http://schemas.microsoft.com/office/drawing/2014/chart" uri="{C3380CC4-5D6E-409C-BE32-E72D297353CC}">
              <c16:uniqueId val="{00000000-D6EC-4E35-9923-961F45FA0DC0}"/>
            </c:ext>
          </c:extLst>
        </c:ser>
        <c:dLbls>
          <c:showLegendKey val="0"/>
          <c:showVal val="0"/>
          <c:showCatName val="0"/>
          <c:showSerName val="0"/>
          <c:showPercent val="0"/>
          <c:showBubbleSize val="0"/>
          <c:showLeaderLines val="1"/>
        </c:dLbls>
      </c:pie3DChart>
    </c:plotArea>
    <c:legend>
      <c:legendPos val="r"/>
      <c:layout>
        <c:manualLayout>
          <c:xMode val="edge"/>
          <c:yMode val="edge"/>
          <c:x val="0.28143660450000002"/>
          <c:y val="0.61517342760000004"/>
          <c:w val="0.41235664579999998"/>
          <c:h val="0.2491754173000000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rot="0" spcFirstLastPara="1" vertOverflow="ellipsis" vert="horz" wrap="square" numCol="1" anchor="ctr" anchorCtr="1"/>
          <a:lstStyle/>
          <a:p>
            <a:pPr algn="ctr">
              <a:defRPr sz="1400" b="1" i="0" u="none" strike="noStrike" kern="1200" spc="0" baseline="0">
                <a:solidFill>
                  <a:schemeClr val="tx1">
                    <a:lumMod val="65000"/>
                    <a:lumOff val="35000"/>
                  </a:schemeClr>
                </a:solidFill>
                <a:latin typeface="+mn-lt"/>
                <a:ea typeface="+mn-ea"/>
                <a:cs typeface="+mn-cs"/>
              </a:defRPr>
            </a:pPr>
            <a:r>
              <a:rPr lang="en-US" b="1"/>
              <a:t>Total Annual Tax Levy</a:t>
            </a:r>
          </a:p>
        </c:rich>
      </c:tx>
      <c:layout>
        <c:manualLayout>
          <c:xMode val="edge"/>
          <c:yMode val="edge"/>
          <c:x val="0.32981233599999998"/>
          <c:y val="2.77777778E-2"/>
        </c:manualLayout>
      </c:layout>
      <c:overlay val="0"/>
      <c:spPr>
        <a:noFill/>
        <a:ln>
          <a:noFill/>
        </a:ln>
        <a:effectLst/>
      </c:spPr>
    </c:title>
    <c:autoTitleDeleted val="0"/>
    <c:plotArea>
      <c:layout/>
      <c:lineChart>
        <c:grouping val="standard"/>
        <c:varyColors val="0"/>
        <c:ser>
          <c:idx val="0"/>
          <c:order val="0"/>
          <c:tx>
            <c:strRef>
              <c:f>'Trend Charts'!$A$36</c:f>
              <c:strCache>
                <c:ptCount val="1"/>
                <c:pt idx="0">
                  <c:v>Total Levy</c:v>
                </c:pt>
              </c:strCache>
            </c:strRef>
          </c:tx>
          <c:spPr>
            <a:ln w="28575" cap="rnd">
              <a:solidFill>
                <a:schemeClr val="accent1"/>
              </a:solidFill>
              <a:round/>
            </a:ln>
            <a:effectLst/>
          </c:spPr>
          <c:marker>
            <c:symbol val="none"/>
          </c:marker>
          <c:cat>
            <c:strRef>
              <c:f>'Trend Charts'!$B$35:$N$35</c:f>
              <c:strCache>
                <c:ptCount val="5"/>
                <c:pt idx="0">
                  <c:v>15-16</c:v>
                </c:pt>
                <c:pt idx="1">
                  <c:v>16-17</c:v>
                </c:pt>
                <c:pt idx="2">
                  <c:v>17-18</c:v>
                </c:pt>
                <c:pt idx="3">
                  <c:v>18-19</c:v>
                </c:pt>
                <c:pt idx="4">
                  <c:v>19-20</c:v>
                </c:pt>
              </c:strCache>
            </c:strRef>
          </c:cat>
          <c:val>
            <c:numRef>
              <c:f>'Trend Charts'!$B$36:$N$36</c:f>
              <c:numCache>
                <c:formatCode>_(* #,##0_);_(* \(#,##0\);_(* "-"??_);_(@_)</c:formatCode>
                <c:ptCount val="5"/>
                <c:pt idx="0">
                  <c:v>28247623</c:v>
                </c:pt>
                <c:pt idx="1">
                  <c:v>28515111</c:v>
                </c:pt>
                <c:pt idx="2" formatCode="General">
                  <c:v>28930648</c:v>
                </c:pt>
                <c:pt idx="3">
                  <c:v>29558586</c:v>
                </c:pt>
                <c:pt idx="4" formatCode="_(* #,##0.00_);_(* \(#,##0.00\);_(* &quot;-&quot;??_);_(@_)">
                  <c:v>30295587</c:v>
                </c:pt>
              </c:numCache>
            </c:numRef>
          </c:val>
          <c:smooth val="0"/>
          <c:extLst>
            <c:ext xmlns:c16="http://schemas.microsoft.com/office/drawing/2014/chart" uri="{C3380CC4-5D6E-409C-BE32-E72D297353CC}">
              <c16:uniqueId val="{00000000-24F6-4459-BBE8-83DE8179B528}"/>
            </c:ext>
          </c:extLst>
        </c:ser>
        <c:dLbls>
          <c:showLegendKey val="0"/>
          <c:showVal val="0"/>
          <c:showCatName val="0"/>
          <c:showSerName val="0"/>
          <c:showPercent val="0"/>
          <c:showBubbleSize val="0"/>
        </c:dLbls>
        <c:smooth val="0"/>
        <c:axId val="82098704"/>
        <c:axId val="82101616"/>
      </c:lineChart>
      <c:catAx>
        <c:axId val="820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numCol="1"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101616"/>
        <c:crosses val="autoZero"/>
        <c:auto val="1"/>
        <c:lblAlgn val="ctr"/>
        <c:lblOffset val="100"/>
        <c:noMultiLvlLbl val="0"/>
      </c:catAx>
      <c:valAx>
        <c:axId val="821016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numCol="1"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098704"/>
        <c:crosses val="autoZero"/>
        <c:crossBetween val="between"/>
      </c:valAx>
      <c:spPr>
        <a:noFill/>
        <a:ln>
          <a:noFill/>
        </a:ln>
        <a:effectLst/>
      </c:spPr>
    </c:plotArea>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rot="0" spcFirstLastPara="1" vertOverflow="ellipsis" vert="horz" wrap="square" numCol="1"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 % Change In</a:t>
            </a:r>
            <a:r>
              <a:rPr lang="en-US" b="1" baseline="0"/>
              <a:t> Homestead Assessed Values</a:t>
            </a:r>
            <a:endParaRPr lang="en-US" b="1"/>
          </a:p>
        </c:rich>
      </c:tx>
      <c:overlay val="0"/>
      <c:spPr>
        <a:noFill/>
        <a:ln>
          <a:noFill/>
        </a:ln>
        <a:effectLst/>
      </c:spPr>
    </c:title>
    <c:autoTitleDeleted val="0"/>
    <c:plotArea>
      <c:layout/>
      <c:lineChart>
        <c:grouping val="standard"/>
        <c:varyColors val="0"/>
        <c:ser>
          <c:idx val="0"/>
          <c:order val="0"/>
          <c:tx>
            <c:strRef>
              <c:f>'Trend Charts'!$A$8:$I$8</c:f>
              <c:strCache>
                <c:ptCount val="9"/>
                <c:pt idx="0">
                  <c:v>Homestead % Change</c:v>
                </c:pt>
                <c:pt idx="2">
                  <c:v>#VALUE!</c:v>
                </c:pt>
                <c:pt idx="3">
                  <c:v>#VALUE!</c:v>
                </c:pt>
                <c:pt idx="4">
                  <c:v>-8.09%</c:v>
                </c:pt>
                <c:pt idx="5">
                  <c:v>-6.51%</c:v>
                </c:pt>
                <c:pt idx="6">
                  <c:v>-3.49%</c:v>
                </c:pt>
                <c:pt idx="7">
                  <c:v>-4.29%</c:v>
                </c:pt>
                <c:pt idx="8">
                  <c:v>-6.41%</c:v>
                </c:pt>
              </c:strCache>
            </c:strRef>
          </c:tx>
          <c:spPr>
            <a:ln w="28575" cap="rnd">
              <a:solidFill>
                <a:schemeClr val="accent1"/>
              </a:solidFill>
              <a:round/>
            </a:ln>
            <a:effectLst/>
          </c:spPr>
          <c:marker>
            <c:symbol val="none"/>
          </c:marker>
          <c:cat>
            <c:strRef>
              <c:f>'Trend Charts'!$J$7:$N$7</c:f>
              <c:strCache>
                <c:ptCount val="5"/>
                <c:pt idx="0">
                  <c:v>15-16</c:v>
                </c:pt>
                <c:pt idx="1">
                  <c:v>16-17</c:v>
                </c:pt>
                <c:pt idx="2">
                  <c:v>17-18</c:v>
                </c:pt>
                <c:pt idx="3">
                  <c:v>18-19</c:v>
                </c:pt>
                <c:pt idx="4">
                  <c:v>19-20</c:v>
                </c:pt>
              </c:strCache>
            </c:strRef>
          </c:cat>
          <c:val>
            <c:numRef>
              <c:f>'Trend Charts'!$J$8:$N$8</c:f>
              <c:numCache>
                <c:formatCode>0.000%</c:formatCode>
                <c:ptCount val="5"/>
                <c:pt idx="0" formatCode="0.00%">
                  <c:v>3.1E-4</c:v>
                </c:pt>
                <c:pt idx="1">
                  <c:v>1E-4</c:v>
                </c:pt>
                <c:pt idx="2">
                  <c:v>6.7600000000000004E-3</c:v>
                </c:pt>
                <c:pt idx="3">
                  <c:v>3.159E-2</c:v>
                </c:pt>
                <c:pt idx="4">
                  <c:v>7.4090000000000003E-2</c:v>
                </c:pt>
              </c:numCache>
            </c:numRef>
          </c:val>
          <c:smooth val="0"/>
          <c:extLst>
            <c:ext xmlns:c16="http://schemas.microsoft.com/office/drawing/2014/chart" uri="{C3380CC4-5D6E-409C-BE32-E72D297353CC}">
              <c16:uniqueId val="{00000000-DC36-4505-BCD7-A0E74C884F48}"/>
            </c:ext>
          </c:extLst>
        </c:ser>
        <c:dLbls>
          <c:showLegendKey val="0"/>
          <c:showVal val="0"/>
          <c:showCatName val="0"/>
          <c:showSerName val="0"/>
          <c:showPercent val="0"/>
          <c:showBubbleSize val="0"/>
        </c:dLbls>
        <c:smooth val="0"/>
        <c:axId val="324736016"/>
        <c:axId val="324721872"/>
      </c:lineChart>
      <c:catAx>
        <c:axId val="32473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numCol="1"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721872"/>
        <c:crosses val="autoZero"/>
        <c:auto val="1"/>
        <c:lblAlgn val="ctr"/>
        <c:lblOffset val="100"/>
        <c:noMultiLvlLbl val="0"/>
      </c:catAx>
      <c:valAx>
        <c:axId val="3247218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numCol="1"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736016"/>
        <c:crosses val="autoZero"/>
        <c:crossBetween val="between"/>
        <c:majorUnit val="0.01"/>
      </c:valAx>
      <c:spPr>
        <a:noFill/>
        <a:ln>
          <a:noFill/>
        </a:ln>
        <a:effectLst/>
      </c:spPr>
    </c:plotArea>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rot="0" spcFirstLastPara="1" vertOverflow="ellipsis" vert="horz" wrap="square" numCol="1"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N-Homestead Assessed Value   </a:t>
            </a:r>
          </a:p>
        </c:rich>
      </c:tx>
      <c:overlay val="0"/>
      <c:spPr>
        <a:noFill/>
        <a:ln>
          <a:noFill/>
        </a:ln>
        <a:effectLst/>
      </c:spPr>
    </c:title>
    <c:autoTitleDeleted val="0"/>
    <c:plotArea>
      <c:layout/>
      <c:lineChart>
        <c:grouping val="standard"/>
        <c:varyColors val="0"/>
        <c:ser>
          <c:idx val="0"/>
          <c:order val="0"/>
          <c:tx>
            <c:strRef>
              <c:f>'Trend Charts'!$A$11:$I$11</c:f>
              <c:strCache>
                <c:ptCount val="9"/>
                <c:pt idx="0">
                  <c:v>N-Homestead Assessed Value</c:v>
                </c:pt>
                <c:pt idx="1">
                  <c:v> #REF! </c:v>
                </c:pt>
                <c:pt idx="2">
                  <c:v> #REF! </c:v>
                </c:pt>
                <c:pt idx="3">
                  <c:v> 468,702,167 </c:v>
                </c:pt>
                <c:pt idx="4">
                  <c:v> 430,133,502 </c:v>
                </c:pt>
                <c:pt idx="5">
                  <c:v> 406,162,399 </c:v>
                </c:pt>
                <c:pt idx="6">
                  <c:v> 288,135,752 </c:v>
                </c:pt>
                <c:pt idx="7">
                  <c:v> 281,476,320 </c:v>
                </c:pt>
                <c:pt idx="8">
                  <c:v> 272,875,020 </c:v>
                </c:pt>
              </c:strCache>
            </c:strRef>
          </c:tx>
          <c:spPr>
            <a:ln w="28575" cap="rnd">
              <a:solidFill>
                <a:schemeClr val="accent1"/>
              </a:solidFill>
              <a:round/>
            </a:ln>
            <a:effectLst/>
          </c:spPr>
          <c:marker>
            <c:symbol val="none"/>
          </c:marker>
          <c:cat>
            <c:strRef>
              <c:f>'Trend Charts'!$J$10:$N$10</c:f>
              <c:strCache>
                <c:ptCount val="5"/>
                <c:pt idx="0">
                  <c:v>15-16</c:v>
                </c:pt>
                <c:pt idx="1">
                  <c:v>16-17</c:v>
                </c:pt>
                <c:pt idx="2">
                  <c:v>17-18</c:v>
                </c:pt>
                <c:pt idx="3">
                  <c:v>18-19</c:v>
                </c:pt>
                <c:pt idx="4">
                  <c:v>19-20</c:v>
                </c:pt>
              </c:strCache>
            </c:strRef>
          </c:cat>
          <c:val>
            <c:numRef>
              <c:f>'Trend Charts'!$J$11:$N$11</c:f>
              <c:numCache>
                <c:formatCode>_(* #,##0_);_(* \(#,##0\);_(* "-"??_);_(@_)</c:formatCode>
                <c:ptCount val="5"/>
                <c:pt idx="0">
                  <c:v>267149955</c:v>
                </c:pt>
                <c:pt idx="1">
                  <c:v>263676220</c:v>
                </c:pt>
                <c:pt idx="2">
                  <c:v>260360463</c:v>
                </c:pt>
                <c:pt idx="3">
                  <c:v>263811077</c:v>
                </c:pt>
                <c:pt idx="4" formatCode="_(* #,##0.00_);_(* \(#,##0.00\);_(* &quot;-&quot;??_);_(@_)">
                  <c:v>270747598</c:v>
                </c:pt>
              </c:numCache>
            </c:numRef>
          </c:val>
          <c:smooth val="0"/>
          <c:extLst>
            <c:ext xmlns:c16="http://schemas.microsoft.com/office/drawing/2014/chart" uri="{C3380CC4-5D6E-409C-BE32-E72D297353CC}">
              <c16:uniqueId val="{00000000-485F-45EB-A7A1-226E54F56533}"/>
            </c:ext>
          </c:extLst>
        </c:ser>
        <c:dLbls>
          <c:showLegendKey val="0"/>
          <c:showVal val="0"/>
          <c:showCatName val="0"/>
          <c:showSerName val="0"/>
          <c:showPercent val="0"/>
          <c:showBubbleSize val="0"/>
        </c:dLbls>
        <c:smooth val="0"/>
        <c:axId val="79003104"/>
        <c:axId val="79003520"/>
      </c:lineChart>
      <c:catAx>
        <c:axId val="7900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numCol="1"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03520"/>
        <c:crosses val="autoZero"/>
        <c:auto val="1"/>
        <c:lblAlgn val="ctr"/>
        <c:lblOffset val="100"/>
        <c:noMultiLvlLbl val="0"/>
      </c:catAx>
      <c:valAx>
        <c:axId val="790035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numCol="1"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03104"/>
        <c:crosses val="autoZero"/>
        <c:crossBetween val="between"/>
      </c:valAx>
      <c:spPr>
        <a:noFill/>
        <a:ln>
          <a:noFill/>
        </a:ln>
        <a:effectLst/>
      </c:spPr>
    </c:plotArea>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rot="0" spcFirstLastPara="1" vertOverflow="ellipsis" vert="horz" wrap="square" numCol="1"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 Change Non-Homestead Assessed Values  </a:t>
            </a:r>
          </a:p>
        </c:rich>
      </c:tx>
      <c:layout>
        <c:manualLayout>
          <c:xMode val="edge"/>
          <c:yMode val="edge"/>
          <c:x val="0.2090540541"/>
          <c:y val="2.7777685699999999E-2"/>
        </c:manualLayout>
      </c:layout>
      <c:overlay val="0"/>
      <c:spPr>
        <a:noFill/>
        <a:ln>
          <a:noFill/>
        </a:ln>
        <a:effectLst/>
      </c:spPr>
    </c:title>
    <c:autoTitleDeleted val="0"/>
    <c:plotArea>
      <c:layout/>
      <c:lineChart>
        <c:grouping val="standard"/>
        <c:varyColors val="0"/>
        <c:ser>
          <c:idx val="0"/>
          <c:order val="0"/>
          <c:tx>
            <c:strRef>
              <c:f>'Trend Charts'!$A$14:$I$14</c:f>
              <c:strCache>
                <c:ptCount val="9"/>
                <c:pt idx="0">
                  <c:v>Non-Homestead% Change</c:v>
                </c:pt>
                <c:pt idx="2">
                  <c:v>#VALUE!</c:v>
                </c:pt>
                <c:pt idx="3">
                  <c:v>#VALUE!</c:v>
                </c:pt>
                <c:pt idx="4">
                  <c:v>-8.23%</c:v>
                </c:pt>
                <c:pt idx="5">
                  <c:v>-5.57%</c:v>
                </c:pt>
                <c:pt idx="6">
                  <c:v>-29.06%</c:v>
                </c:pt>
                <c:pt idx="7">
                  <c:v>-2.31%</c:v>
                </c:pt>
                <c:pt idx="8">
                  <c:v>-3.06%</c:v>
                </c:pt>
              </c:strCache>
            </c:strRef>
          </c:tx>
          <c:spPr>
            <a:ln w="28575" cap="rnd">
              <a:solidFill>
                <a:schemeClr val="accent1"/>
              </a:solidFill>
              <a:round/>
            </a:ln>
            <a:effectLst/>
          </c:spPr>
          <c:marker>
            <c:symbol val="none"/>
          </c:marker>
          <c:cat>
            <c:strRef>
              <c:f>'Trend Charts'!$J$13:$N$13</c:f>
              <c:strCache>
                <c:ptCount val="5"/>
                <c:pt idx="0">
                  <c:v>15-16</c:v>
                </c:pt>
                <c:pt idx="1">
                  <c:v>16-17</c:v>
                </c:pt>
                <c:pt idx="2">
                  <c:v>17-18</c:v>
                </c:pt>
                <c:pt idx="3">
                  <c:v>18-19</c:v>
                </c:pt>
                <c:pt idx="4">
                  <c:v>19-20</c:v>
                </c:pt>
              </c:strCache>
            </c:strRef>
          </c:cat>
          <c:val>
            <c:numRef>
              <c:f>'Trend Charts'!$J$14:$N$14</c:f>
              <c:numCache>
                <c:formatCode>0.00%</c:formatCode>
                <c:ptCount val="5"/>
                <c:pt idx="0">
                  <c:v>-2.1000000000000001E-2</c:v>
                </c:pt>
                <c:pt idx="1">
                  <c:v>-1.2999999999999999E-2</c:v>
                </c:pt>
                <c:pt idx="2">
                  <c:v>-1.26E-2</c:v>
                </c:pt>
                <c:pt idx="3">
                  <c:v>1.3299999999999999E-2</c:v>
                </c:pt>
                <c:pt idx="4">
                  <c:v>2.63E-2</c:v>
                </c:pt>
              </c:numCache>
            </c:numRef>
          </c:val>
          <c:smooth val="0"/>
          <c:extLst>
            <c:ext xmlns:c16="http://schemas.microsoft.com/office/drawing/2014/chart" uri="{C3380CC4-5D6E-409C-BE32-E72D297353CC}">
              <c16:uniqueId val="{00000000-F671-4134-8FF2-A3D65325619B}"/>
            </c:ext>
          </c:extLst>
        </c:ser>
        <c:dLbls>
          <c:showLegendKey val="0"/>
          <c:showVal val="0"/>
          <c:showCatName val="0"/>
          <c:showSerName val="0"/>
          <c:showPercent val="0"/>
          <c:showBubbleSize val="0"/>
        </c:dLbls>
        <c:smooth val="0"/>
        <c:axId val="324732272"/>
        <c:axId val="324723536"/>
      </c:lineChart>
      <c:catAx>
        <c:axId val="32473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numCol="1"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723536"/>
        <c:crosses val="autoZero"/>
        <c:auto val="1"/>
        <c:lblAlgn val="ctr"/>
        <c:lblOffset val="100"/>
        <c:noMultiLvlLbl val="0"/>
      </c:catAx>
      <c:valAx>
        <c:axId val="324723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numCol="1"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732272"/>
        <c:crosses val="autoZero"/>
        <c:crossBetween val="between"/>
      </c:valAx>
      <c:spPr>
        <a:noFill/>
        <a:ln w="25400">
          <a:noFill/>
        </a:ln>
        <a:effectLst/>
      </c:spPr>
    </c:plotArea>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rot="0" spcFirstLastPara="1" vertOverflow="ellipsis" vert="horz" wrap="square" numCol="1"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SPACKENKILL % CHANGE IN ANNUAL BUDGET</a:t>
            </a:r>
          </a:p>
        </c:rich>
      </c:tx>
      <c:overlay val="0"/>
      <c:spPr>
        <a:noFill/>
        <a:ln>
          <a:noFill/>
        </a:ln>
        <a:effectLst/>
      </c:spPr>
    </c:title>
    <c:autoTitleDeleted val="0"/>
    <c:plotArea>
      <c:layout/>
      <c:lineChart>
        <c:grouping val="standard"/>
        <c:varyColors val="0"/>
        <c:ser>
          <c:idx val="0"/>
          <c:order val="0"/>
          <c:tx>
            <c:strRef>
              <c:f>'Trend Charts'!$A$101:$I$101</c:f>
              <c:strCache>
                <c:ptCount val="9"/>
                <c:pt idx="0">
                  <c:v>% CHANGE IN BUDGET</c:v>
                </c:pt>
              </c:strCache>
            </c:strRef>
          </c:tx>
          <c:spPr>
            <a:ln w="28575" cap="rnd">
              <a:solidFill>
                <a:schemeClr val="accent1"/>
              </a:solidFill>
              <a:round/>
            </a:ln>
            <a:effectLst/>
          </c:spPr>
          <c:marker>
            <c:symbol val="none"/>
          </c:marker>
          <c:cat>
            <c:strRef>
              <c:f>'Trend Charts'!$J$100:$N$100</c:f>
              <c:strCache>
                <c:ptCount val="5"/>
                <c:pt idx="0">
                  <c:v>15-16</c:v>
                </c:pt>
                <c:pt idx="1">
                  <c:v>16-17</c:v>
                </c:pt>
                <c:pt idx="2">
                  <c:v>17-18</c:v>
                </c:pt>
                <c:pt idx="3">
                  <c:v>18-19</c:v>
                </c:pt>
                <c:pt idx="4">
                  <c:v>19-20</c:v>
                </c:pt>
              </c:strCache>
            </c:strRef>
          </c:cat>
          <c:val>
            <c:numRef>
              <c:f>'Trend Charts'!$J$101:$N$101</c:f>
              <c:numCache>
                <c:formatCode>0.00%</c:formatCode>
                <c:ptCount val="5"/>
                <c:pt idx="0">
                  <c:v>2.1700000000000001E-2</c:v>
                </c:pt>
                <c:pt idx="1">
                  <c:v>2.2100000000000002E-2</c:v>
                </c:pt>
                <c:pt idx="2">
                  <c:v>1.8599999999999998E-2</c:v>
                </c:pt>
                <c:pt idx="3">
                  <c:v>1.8700000000000001E-2</c:v>
                </c:pt>
                <c:pt idx="4">
                  <c:v>2.3900000000000001E-2</c:v>
                </c:pt>
              </c:numCache>
            </c:numRef>
          </c:val>
          <c:smooth val="0"/>
          <c:extLst>
            <c:ext xmlns:c16="http://schemas.microsoft.com/office/drawing/2014/chart" uri="{C3380CC4-5D6E-409C-BE32-E72D297353CC}">
              <c16:uniqueId val="{00000000-E8B2-4F79-8E1F-BDC975C28C9A}"/>
            </c:ext>
          </c:extLst>
        </c:ser>
        <c:dLbls>
          <c:showLegendKey val="0"/>
          <c:showVal val="0"/>
          <c:showCatName val="0"/>
          <c:showSerName val="0"/>
          <c:showPercent val="0"/>
          <c:showBubbleSize val="0"/>
        </c:dLbls>
        <c:smooth val="0"/>
        <c:axId val="79002688"/>
        <c:axId val="78993120"/>
      </c:lineChart>
      <c:catAx>
        <c:axId val="7900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numCol="1"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993120"/>
        <c:crosses val="autoZero"/>
        <c:auto val="1"/>
        <c:lblAlgn val="ctr"/>
        <c:lblOffset val="100"/>
        <c:noMultiLvlLbl val="0"/>
      </c:catAx>
      <c:valAx>
        <c:axId val="789931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numCol="1"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02688"/>
        <c:crosses val="autoZero"/>
        <c:crossBetween val="between"/>
      </c:valAx>
      <c:spPr>
        <a:noFill/>
        <a:ln>
          <a:noFill/>
        </a:ln>
        <a:effectLst/>
      </c:spPr>
    </c:plotArea>
    <c:plotVisOnly val="1"/>
    <c:dispBlanksAs val="gap"/>
    <c:showDLblsOverMax val="0"/>
  </c:chart>
  <c:spPr>
    <a:noFill/>
    <a:ln>
      <a:noFill/>
    </a:ln>
    <a:effectLst/>
  </c:spPr>
  <c:txPr>
    <a:bodyPr numCol="1"/>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3"/>
  <c:chart>
    <c:title>
      <c:tx>
        <c:rich>
          <a:bodyPr numCol="1"/>
          <a:lstStyle/>
          <a:p>
            <a:pPr>
              <a:defRPr/>
            </a:pPr>
            <a:r>
              <a:rPr lang="en-US" dirty="0"/>
              <a:t>Budget</a:t>
            </a:r>
            <a:r>
              <a:rPr lang="en-US" baseline="0" dirty="0"/>
              <a:t> Component  Analysis</a:t>
            </a:r>
            <a:endParaRPr lang="en-US" dirty="0"/>
          </a:p>
        </c:rich>
      </c:tx>
      <c:overlay val="0"/>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spPr>
        <a:noFill/>
        <a:ln w="25400">
          <a:noFill/>
        </a:ln>
      </c:spPr>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3"/>
  <c:chart>
    <c:title>
      <c:tx>
        <c:rich>
          <a:bodyPr numCol="1"/>
          <a:lstStyle/>
          <a:p>
            <a:pPr>
              <a:defRPr/>
            </a:pPr>
            <a:r>
              <a:rPr lang="en-US" dirty="0"/>
              <a:t>Budget</a:t>
            </a:r>
            <a:r>
              <a:rPr lang="en-US" baseline="0" dirty="0"/>
              <a:t> Component  Analysis</a:t>
            </a:r>
            <a:endParaRPr lang="en-US" dirty="0"/>
          </a:p>
        </c:rich>
      </c:tx>
      <c:overlay val="0"/>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3"/>
  <c:chart>
    <c:title>
      <c:tx>
        <c:rich>
          <a:bodyPr numCol="1"/>
          <a:lstStyle/>
          <a:p>
            <a:pPr>
              <a:defRPr/>
            </a:pPr>
            <a:r>
              <a:rPr lang="en-US"/>
              <a:t>Budget</a:t>
            </a:r>
            <a:r>
              <a:rPr lang="en-US" baseline="0"/>
              <a:t> Component  Analysis</a:t>
            </a:r>
            <a:endParaRPr lang="en-US"/>
          </a:p>
        </c:rich>
      </c:tx>
      <c:overlay val="0"/>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numCol="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numCol="1" rtlCol="0"/>
          <a:lstStyle>
            <a:lvl1pPr algn="r">
              <a:defRPr sz="1200"/>
            </a:lvl1pPr>
          </a:lstStyle>
          <a:p>
            <a:fld id="{CE02A82E-44D1-C145-8DB8-005734BDB58F}" type="datetimeFigureOut">
              <a:rPr lang="en-US" smtClean="0"/>
              <a:t>3/30/2020</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numCol="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numCol="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numCol="1" rtlCol="0" anchor="b"/>
          <a:lstStyle>
            <a:lvl1pPr algn="r">
              <a:defRPr sz="1200"/>
            </a:lvl1pPr>
          </a:lstStyle>
          <a:p>
            <a:fld id="{F99E6A1B-1B2F-E240-8C92-FF4F335C667B}" type="slidenum">
              <a:rPr lang="en-US" smtClean="0"/>
              <a:t>‹#›</a:t>
            </a:fld>
            <a:endParaRPr lang="en-US" dirty="0"/>
          </a:p>
        </p:txBody>
      </p:sp>
    </p:spTree>
    <p:extLst>
      <p:ext uri="{BB962C8B-B14F-4D97-AF65-F5344CB8AC3E}">
        <p14:creationId xmlns:p14="http://schemas.microsoft.com/office/powerpoint/2010/main" val="2563679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Organizational chart from Mary F.</a:t>
            </a:r>
          </a:p>
        </p:txBody>
      </p:sp>
      <p:sp>
        <p:nvSpPr>
          <p:cNvPr id="4" name="Slide Number Placeholder 3"/>
          <p:cNvSpPr>
            <a:spLocks noGrp="1"/>
          </p:cNvSpPr>
          <p:nvPr>
            <p:ph type="sldNum" sz="quarter" idx="10"/>
          </p:nvPr>
        </p:nvSpPr>
        <p:spPr/>
        <p:txBody>
          <a:bodyPr numCol="1"/>
          <a:lstStyle/>
          <a:p>
            <a:fld id="{F99E6A1B-1B2F-E240-8C92-FF4F335C667B}" type="slidenum">
              <a:rPr lang="en-US" smtClean="0"/>
              <a:t>17</a:t>
            </a:fld>
            <a:endParaRPr lang="en-US" dirty="0"/>
          </a:p>
        </p:txBody>
      </p:sp>
    </p:spTree>
    <p:extLst>
      <p:ext uri="{BB962C8B-B14F-4D97-AF65-F5344CB8AC3E}">
        <p14:creationId xmlns:p14="http://schemas.microsoft.com/office/powerpoint/2010/main" val="243472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9E6A1B-1B2F-E240-8C92-FF4F335C667B}" type="slidenum">
              <a:rPr lang="en-US" smtClean="0"/>
              <a:t>23</a:t>
            </a:fld>
            <a:endParaRPr lang="en-US" dirty="0"/>
          </a:p>
        </p:txBody>
      </p:sp>
    </p:spTree>
    <p:extLst>
      <p:ext uri="{BB962C8B-B14F-4D97-AF65-F5344CB8AC3E}">
        <p14:creationId xmlns:p14="http://schemas.microsoft.com/office/powerpoint/2010/main" val="23093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a:noFill/>
          <a:ln>
            <a:solidFill>
              <a:srgbClr val="000000"/>
            </a:solidFill>
            <a:miter lim="800000"/>
            <a:headEnd/>
            <a:tailEnd/>
          </a:ln>
        </p:spPr>
      </p:sp>
      <p:sp>
        <p:nvSpPr>
          <p:cNvPr id="43011" name="Rectangle 3"/>
          <p:cNvSpPr>
            <a:spLocks noGrp="1"/>
          </p:cNvSpPr>
          <p:nvPr>
            <p:ph type="body" idx="1"/>
          </p:nvPr>
        </p:nvSpPr>
        <p:spPr>
          <a:noFill/>
        </p:spPr>
        <p:txBody>
          <a:bodyPr numCol="1"/>
          <a:lstStyle/>
          <a:p>
            <a:pPr eaLnBrk="1" hangingPunct="1"/>
            <a:endParaRPr lang="en-US" dirty="0"/>
          </a:p>
        </p:txBody>
      </p:sp>
    </p:spTree>
    <p:extLst>
      <p:ext uri="{BB962C8B-B14F-4D97-AF65-F5344CB8AC3E}">
        <p14:creationId xmlns:p14="http://schemas.microsoft.com/office/powerpoint/2010/main" val="2103061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numCol="1"/>
          <a:lstStyle>
            <a:lvl1pPr>
              <a:defRPr>
                <a:solidFill>
                  <a:schemeClr val="tx2"/>
                </a:solidFill>
              </a:defRPr>
            </a:lvl1pPr>
          </a:lstStyle>
          <a:p>
            <a:fld id="{72D98CEF-AD52-5843-9778-75208D64EFDD}" type="datetimeFigureOut">
              <a:rPr lang="en-US" smtClean="0"/>
              <a:t>3/30/2020</a:t>
            </a:fld>
            <a:endParaRPr lang="en-US" dirty="0"/>
          </a:p>
        </p:txBody>
      </p:sp>
      <p:sp>
        <p:nvSpPr>
          <p:cNvPr id="5" name="Footer Placeholder 4"/>
          <p:cNvSpPr>
            <a:spLocks noGrp="1"/>
          </p:cNvSpPr>
          <p:nvPr>
            <p:ph type="ftr" sz="quarter" idx="11"/>
          </p:nvPr>
        </p:nvSpPr>
        <p:spPr/>
        <p:txBody>
          <a:bodyPr numCol="1"/>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numCol="1"/>
          <a:lstStyle>
            <a:lvl1pPr>
              <a:defRPr>
                <a:solidFill>
                  <a:schemeClr val="tx2"/>
                </a:solidFill>
              </a:defRPr>
            </a:lvl1pPr>
          </a:lstStyle>
          <a:p>
            <a:fld id="{A0BC526F-4A65-3B46-87D3-9D420074C659}" type="slidenum">
              <a:rPr lang="en-US" smtClean="0"/>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numCol="1"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numCol="1"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numCol="1"/>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72D98CEF-AD52-5843-9778-75208D64EFDD}" type="datetimeFigureOut">
              <a:rPr lang="en-US" smtClean="0"/>
              <a:t>3/30/2020</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A0BC526F-4A65-3B46-87D3-9D420074C659}" type="slidenum">
              <a:rPr lang="en-US" smtClean="0"/>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numCol="1"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numCol="1"/>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72D98CEF-AD52-5843-9778-75208D64EFDD}" type="datetimeFigureOut">
              <a:rPr lang="en-US" smtClean="0"/>
              <a:t>3/30/2020</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A0BC526F-4A65-3B46-87D3-9D420074C659}" type="slidenum">
              <a:rPr lang="en-US" smtClean="0"/>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numCol="1"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72D98CEF-AD52-5843-9778-75208D64EFDD}" type="datetimeFigureOut">
              <a:rPr lang="en-US" smtClean="0"/>
              <a:t>3/30/2020</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A0BC526F-4A65-3B46-87D3-9D420074C659}" type="slidenum">
              <a:rPr lang="en-US" smtClean="0"/>
              <a:t>‹#›</a:t>
            </a:fld>
            <a:endParaRPr lang="en-US" dirty="0"/>
          </a:p>
        </p:txBody>
      </p:sp>
      <p:sp>
        <p:nvSpPr>
          <p:cNvPr id="11" name="Title 10"/>
          <p:cNvSpPr>
            <a:spLocks noGrp="1"/>
          </p:cNvSpPr>
          <p:nvPr>
            <p:ph type="title"/>
          </p:nvPr>
        </p:nvSpPr>
        <p:spPr/>
        <p:txBody>
          <a:bodyPr numCol="1"/>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numCol="1"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numCol="1"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numCol="1"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numCol="1"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fld id="{72D98CEF-AD52-5843-9778-75208D64EFDD}" type="datetimeFigureOut">
              <a:rPr lang="en-US" smtClean="0"/>
              <a:t>3/30/2020</a:t>
            </a:fld>
            <a:endParaRPr lang="en-US" dirty="0"/>
          </a:p>
        </p:txBody>
      </p:sp>
      <p:sp>
        <p:nvSpPr>
          <p:cNvPr id="5" name="Footer Placeholder 4"/>
          <p:cNvSpPr>
            <a:spLocks noGrp="1"/>
          </p:cNvSpPr>
          <p:nvPr>
            <p:ph type="ftr" sz="quarter" idx="11"/>
          </p:nvPr>
        </p:nvSpPr>
        <p:spPr/>
        <p:txBody>
          <a:bodyPr numCol="1"/>
          <a:lstStyle/>
          <a:p>
            <a:endParaRPr lang="en-US" dirty="0"/>
          </a:p>
        </p:txBody>
      </p:sp>
      <p:sp>
        <p:nvSpPr>
          <p:cNvPr id="6" name="Slide Number Placeholder 5"/>
          <p:cNvSpPr>
            <a:spLocks noGrp="1"/>
          </p:cNvSpPr>
          <p:nvPr>
            <p:ph type="sldNum" sz="quarter" idx="12"/>
          </p:nvPr>
        </p:nvSpPr>
        <p:spPr/>
        <p:txBody>
          <a:bodyPr numCol="1"/>
          <a:lstStyle/>
          <a:p>
            <a:fld id="{A0BC526F-4A65-3B46-87D3-9D420074C65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numCol="1"/>
          <a:lstStyle/>
          <a:p>
            <a:fld id="{72D98CEF-AD52-5843-9778-75208D64EFDD}" type="datetimeFigureOut">
              <a:rPr lang="en-US" smtClean="0"/>
              <a:t>3/30/2020</a:t>
            </a:fld>
            <a:endParaRPr lang="en-US" dirty="0"/>
          </a:p>
        </p:txBody>
      </p:sp>
      <p:sp>
        <p:nvSpPr>
          <p:cNvPr id="6" name="Footer Placeholder 5"/>
          <p:cNvSpPr>
            <a:spLocks noGrp="1"/>
          </p:cNvSpPr>
          <p:nvPr>
            <p:ph type="ftr" sz="quarter" idx="11"/>
          </p:nvPr>
        </p:nvSpPr>
        <p:spPr/>
        <p:txBody>
          <a:bodyPr numCol="1"/>
          <a:lstStyle/>
          <a:p>
            <a:endParaRPr lang="en-US" dirty="0"/>
          </a:p>
        </p:txBody>
      </p:sp>
      <p:sp>
        <p:nvSpPr>
          <p:cNvPr id="7" name="Slide Number Placeholder 6"/>
          <p:cNvSpPr>
            <a:spLocks noGrp="1"/>
          </p:cNvSpPr>
          <p:nvPr>
            <p:ph type="sldNum" sz="quarter" idx="12"/>
          </p:nvPr>
        </p:nvSpPr>
        <p:spPr/>
        <p:txBody>
          <a:bodyPr numCol="1"/>
          <a:lstStyle/>
          <a:p>
            <a:fld id="{A0BC526F-4A65-3B46-87D3-9D420074C659}" type="slidenum">
              <a:rPr lang="en-US" smtClean="0"/>
              <a:t>‹#›</a:t>
            </a:fld>
            <a:endParaRPr lang="en-US" dirty="0"/>
          </a:p>
        </p:txBody>
      </p:sp>
      <p:sp>
        <p:nvSpPr>
          <p:cNvPr id="12" name="Title 11"/>
          <p:cNvSpPr>
            <a:spLocks noGrp="1"/>
          </p:cNvSpPr>
          <p:nvPr>
            <p:ph type="title"/>
          </p:nvPr>
        </p:nvSpPr>
        <p:spPr/>
        <p:txBody>
          <a:bodyPr numCol="1"/>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numCol="1"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numCol="1"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numCol="1"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numCol="1"/>
          <a:lstStyle/>
          <a:p>
            <a:fld id="{72D98CEF-AD52-5843-9778-75208D64EFDD}" type="datetimeFigureOut">
              <a:rPr lang="en-US" smtClean="0"/>
              <a:t>3/30/2020</a:t>
            </a:fld>
            <a:endParaRPr lang="en-US" dirty="0"/>
          </a:p>
        </p:txBody>
      </p:sp>
      <p:sp>
        <p:nvSpPr>
          <p:cNvPr id="8" name="Footer Placeholder 7"/>
          <p:cNvSpPr>
            <a:spLocks noGrp="1"/>
          </p:cNvSpPr>
          <p:nvPr>
            <p:ph type="ftr" sz="quarter" idx="11"/>
          </p:nvPr>
        </p:nvSpPr>
        <p:spPr/>
        <p:txBody>
          <a:bodyPr numCol="1"/>
          <a:lstStyle/>
          <a:p>
            <a:endParaRPr lang="en-US" dirty="0"/>
          </a:p>
        </p:txBody>
      </p:sp>
      <p:sp>
        <p:nvSpPr>
          <p:cNvPr id="9" name="Slide Number Placeholder 8"/>
          <p:cNvSpPr>
            <a:spLocks noGrp="1"/>
          </p:cNvSpPr>
          <p:nvPr>
            <p:ph type="sldNum" sz="quarter" idx="12"/>
          </p:nvPr>
        </p:nvSpPr>
        <p:spPr/>
        <p:txBody>
          <a:bodyPr numCol="1"/>
          <a:lstStyle/>
          <a:p>
            <a:fld id="{A0BC526F-4A65-3B46-87D3-9D420074C659}" type="slidenum">
              <a:rPr lang="en-US" smtClean="0"/>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numCol="1"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Date Placeholder 2"/>
          <p:cNvSpPr>
            <a:spLocks noGrp="1"/>
          </p:cNvSpPr>
          <p:nvPr>
            <p:ph type="dt" sz="half" idx="10"/>
          </p:nvPr>
        </p:nvSpPr>
        <p:spPr/>
        <p:txBody>
          <a:bodyPr numCol="1"/>
          <a:lstStyle/>
          <a:p>
            <a:fld id="{72D98CEF-AD52-5843-9778-75208D64EFDD}" type="datetimeFigureOut">
              <a:rPr lang="en-US" smtClean="0"/>
              <a:t>3/30/2020</a:t>
            </a:fld>
            <a:endParaRPr lang="en-US" dirty="0"/>
          </a:p>
        </p:txBody>
      </p:sp>
      <p:sp>
        <p:nvSpPr>
          <p:cNvPr id="4" name="Footer Placeholder 3"/>
          <p:cNvSpPr>
            <a:spLocks noGrp="1"/>
          </p:cNvSpPr>
          <p:nvPr>
            <p:ph type="ftr" sz="quarter" idx="11"/>
          </p:nvPr>
        </p:nvSpPr>
        <p:spPr/>
        <p:txBody>
          <a:bodyPr numCol="1"/>
          <a:lstStyle/>
          <a:p>
            <a:endParaRPr lang="en-US" dirty="0"/>
          </a:p>
        </p:txBody>
      </p:sp>
      <p:sp>
        <p:nvSpPr>
          <p:cNvPr id="5" name="Slide Number Placeholder 4"/>
          <p:cNvSpPr>
            <a:spLocks noGrp="1"/>
          </p:cNvSpPr>
          <p:nvPr>
            <p:ph type="sldNum" sz="quarter" idx="12"/>
          </p:nvPr>
        </p:nvSpPr>
        <p:spPr/>
        <p:txBody>
          <a:bodyPr numCol="1"/>
          <a:lstStyle/>
          <a:p>
            <a:fld id="{A0BC526F-4A65-3B46-87D3-9D420074C659}" type="slidenum">
              <a:rPr lang="en-US" smtClean="0"/>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numCol="1"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72D98CEF-AD52-5843-9778-75208D64EFDD}" type="datetimeFigureOut">
              <a:rPr lang="en-US" smtClean="0"/>
              <a:t>3/30/2020</a:t>
            </a:fld>
            <a:endParaRPr lang="en-US" dirty="0"/>
          </a:p>
        </p:txBody>
      </p:sp>
      <p:sp>
        <p:nvSpPr>
          <p:cNvPr id="3" name="Footer Placeholder 2"/>
          <p:cNvSpPr>
            <a:spLocks noGrp="1"/>
          </p:cNvSpPr>
          <p:nvPr>
            <p:ph type="ftr" sz="quarter" idx="11"/>
          </p:nvPr>
        </p:nvSpPr>
        <p:spPr/>
        <p:txBody>
          <a:bodyPr numCol="1"/>
          <a:lstStyle/>
          <a:p>
            <a:endParaRPr lang="en-US" dirty="0"/>
          </a:p>
        </p:txBody>
      </p:sp>
      <p:sp>
        <p:nvSpPr>
          <p:cNvPr id="4" name="Slide Number Placeholder 3"/>
          <p:cNvSpPr>
            <a:spLocks noGrp="1"/>
          </p:cNvSpPr>
          <p:nvPr>
            <p:ph type="sldNum" sz="quarter" idx="12"/>
          </p:nvPr>
        </p:nvSpPr>
        <p:spPr/>
        <p:txBody>
          <a:bodyPr numCol="1"/>
          <a:lstStyle/>
          <a:p>
            <a:fld id="{A0BC526F-4A65-3B46-87D3-9D420074C65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numCol="1"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numCol="1"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numCol="1">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72D98CEF-AD52-5843-9778-75208D64EFDD}" type="datetimeFigureOut">
              <a:rPr lang="en-US" smtClean="0"/>
              <a:t>3/30/2020</a:t>
            </a:fld>
            <a:endParaRPr lang="en-US" dirty="0"/>
          </a:p>
        </p:txBody>
      </p:sp>
      <p:sp>
        <p:nvSpPr>
          <p:cNvPr id="6" name="Footer Placeholder 5"/>
          <p:cNvSpPr>
            <a:spLocks noGrp="1"/>
          </p:cNvSpPr>
          <p:nvPr>
            <p:ph type="ftr" sz="quarter" idx="11"/>
          </p:nvPr>
        </p:nvSpPr>
        <p:spPr/>
        <p:txBody>
          <a:bodyPr numCol="1"/>
          <a:lstStyle/>
          <a:p>
            <a:endParaRPr lang="en-US" dirty="0"/>
          </a:p>
        </p:txBody>
      </p:sp>
      <p:sp>
        <p:nvSpPr>
          <p:cNvPr id="7" name="Slide Number Placeholder 6"/>
          <p:cNvSpPr>
            <a:spLocks noGrp="1"/>
          </p:cNvSpPr>
          <p:nvPr>
            <p:ph type="sldNum" sz="quarter" idx="12"/>
          </p:nvPr>
        </p:nvSpPr>
        <p:spPr/>
        <p:txBody>
          <a:bodyPr numCol="1"/>
          <a:lstStyle/>
          <a:p>
            <a:fld id="{A0BC526F-4A65-3B46-87D3-9D420074C65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numCol="1"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88489" y="5324306"/>
            <a:ext cx="7756264" cy="804862"/>
          </a:xfrm>
        </p:spPr>
        <p:txBody>
          <a:bodyPr numCol="1">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p>
            <a:fld id="{72D98CEF-AD52-5843-9778-75208D64EFDD}" type="datetimeFigureOut">
              <a:rPr lang="en-US" smtClean="0"/>
              <a:t>3/30/2020</a:t>
            </a:fld>
            <a:endParaRPr lang="en-US" dirty="0"/>
          </a:p>
        </p:txBody>
      </p:sp>
      <p:sp>
        <p:nvSpPr>
          <p:cNvPr id="6" name="Footer Placeholder 5"/>
          <p:cNvSpPr>
            <a:spLocks noGrp="1"/>
          </p:cNvSpPr>
          <p:nvPr>
            <p:ph type="ftr" sz="quarter" idx="11"/>
          </p:nvPr>
        </p:nvSpPr>
        <p:spPr/>
        <p:txBody>
          <a:bodyPr numCol="1"/>
          <a:lstStyle/>
          <a:p>
            <a:endParaRPr lang="en-US" dirty="0"/>
          </a:p>
        </p:txBody>
      </p:sp>
      <p:sp>
        <p:nvSpPr>
          <p:cNvPr id="7" name="Slide Number Placeholder 6"/>
          <p:cNvSpPr>
            <a:spLocks noGrp="1"/>
          </p:cNvSpPr>
          <p:nvPr>
            <p:ph type="sldNum" sz="quarter" idx="12"/>
          </p:nvPr>
        </p:nvSpPr>
        <p:spPr/>
        <p:txBody>
          <a:bodyPr numCol="1"/>
          <a:lstStyle/>
          <a:p>
            <a:fld id="{A0BC526F-4A65-3B46-87D3-9D420074C65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numCol="1"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numCol="1" rtlCol="0" anchor="ctr"/>
          <a:lstStyle>
            <a:lvl1pPr algn="l">
              <a:defRPr sz="1200">
                <a:solidFill>
                  <a:schemeClr val="tx2"/>
                </a:solidFill>
              </a:defRPr>
            </a:lvl1pPr>
          </a:lstStyle>
          <a:p>
            <a:fld id="{72D98CEF-AD52-5843-9778-75208D64EFDD}" type="datetimeFigureOut">
              <a:rPr lang="en-US" smtClean="0"/>
              <a:t>3/30/2020</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numCol="1"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numCol="1" rtlCol="0" anchor="ctr"/>
          <a:lstStyle>
            <a:lvl1pPr algn="r">
              <a:defRPr sz="1200">
                <a:solidFill>
                  <a:schemeClr val="tx2"/>
                </a:solidFill>
              </a:defRPr>
            </a:lvl1pPr>
          </a:lstStyle>
          <a:p>
            <a:fld id="{A0BC526F-4A65-3B46-87D3-9D420074C65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rive.google.com/file/d/1NQibTx_I6YtvfKsCBZkGuEgArymynx5Q/view?usp=shar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7" Type="http://schemas.microsoft.com/office/2007/relationships/hdphoto" Target="../media/hdphoto3.wdp"/><Relationship Id="rId2" Type="http://schemas.openxmlformats.org/officeDocument/2006/relationships/chart" Target="../charts/chart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chart" Target="../charts/chart10.xml"/><Relationship Id="rId4" Type="http://schemas.openxmlformats.org/officeDocument/2006/relationships/chart" Target="../charts/char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spackenkillschools.org/departments/business_office/budget_informatio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1" y="1693383"/>
            <a:ext cx="6777318" cy="1426335"/>
          </a:xfrm>
        </p:spPr>
        <p:txBody>
          <a:bodyPr numCol="1"/>
          <a:lstStyle/>
          <a:p>
            <a:r>
              <a:rPr lang="en-US" dirty="0"/>
              <a:t>BUDGET DRAFT</a:t>
            </a:r>
          </a:p>
        </p:txBody>
      </p:sp>
      <p:sp>
        <p:nvSpPr>
          <p:cNvPr id="3" name="Subtitle 2"/>
          <p:cNvSpPr>
            <a:spLocks noGrp="1"/>
          </p:cNvSpPr>
          <p:nvPr>
            <p:ph type="subTitle" idx="1"/>
          </p:nvPr>
        </p:nvSpPr>
        <p:spPr>
          <a:xfrm>
            <a:off x="1371600" y="3886200"/>
            <a:ext cx="6400800" cy="2309304"/>
          </a:xfrm>
        </p:spPr>
        <p:txBody>
          <a:bodyPr numCol="1"/>
          <a:lstStyle/>
          <a:p>
            <a:r>
              <a:rPr lang="en-US" dirty="0"/>
              <a:t>Superintendent  Recommended Budget</a:t>
            </a:r>
          </a:p>
          <a:p>
            <a:r>
              <a:rPr lang="en-US" dirty="0"/>
              <a:t> 2020 </a:t>
            </a:r>
            <a:r>
              <a:rPr lang="mr-IN" altLang="mr-IN" dirty="0"/>
              <a:t>–</a:t>
            </a:r>
            <a:r>
              <a:rPr lang="en-US" dirty="0"/>
              <a:t> 2021 school year</a:t>
            </a:r>
          </a:p>
          <a:p>
            <a:r>
              <a:rPr lang="en-US" dirty="0"/>
              <a:t>Mark Villanti, Ed.D.</a:t>
            </a:r>
          </a:p>
          <a:p>
            <a:r>
              <a:rPr lang="en-US" sz="2000" i="1" dirty="0"/>
              <a:t>March 31, 2020</a:t>
            </a:r>
          </a:p>
          <a:p>
            <a:endParaRPr lang="en-US" dirty="0"/>
          </a:p>
        </p:txBody>
      </p:sp>
      <p:pic>
        <p:nvPicPr>
          <p:cNvPr id="4" name="Picture 3" descr="Logo 2_F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382" y="415205"/>
            <a:ext cx="1870700" cy="1870700"/>
          </a:xfrm>
          <a:prstGeom prst="rect">
            <a:avLst/>
          </a:prstGeom>
        </p:spPr>
      </p:pic>
    </p:spTree>
    <p:extLst>
      <p:ext uri="{BB962C8B-B14F-4D97-AF65-F5344CB8AC3E}">
        <p14:creationId xmlns:p14="http://schemas.microsoft.com/office/powerpoint/2010/main" val="40300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a:normAutofit fontScale="92500" lnSpcReduction="20000"/>
          </a:bodyPr>
          <a:lstStyle/>
          <a:p>
            <a:pPr marL="0" indent="0">
              <a:buNone/>
            </a:pPr>
            <a:r>
              <a:rPr lang="en-US" u="sng" dirty="0"/>
              <a:t>Who Moved My Cheese</a:t>
            </a:r>
            <a:r>
              <a:rPr lang="en-US" dirty="0"/>
              <a:t>, Dr. Spencer Johnson, 1999.</a:t>
            </a:r>
          </a:p>
          <a:p>
            <a:endParaRPr lang="en-US" dirty="0"/>
          </a:p>
          <a:p>
            <a:r>
              <a:rPr lang="en-US" i="1" dirty="0"/>
              <a:t>He knew he had learned something useful about moving on from his mice friends, Sniff and Scurry. They kept life simple. They didn’t overanalyze or overcomplicate things. When the situation changed and the cheese had been moved, they changed and moved with the cheese. He would remember that.</a:t>
            </a:r>
          </a:p>
          <a:p>
            <a:endParaRPr lang="en-US" dirty="0"/>
          </a:p>
          <a:p>
            <a:r>
              <a:rPr lang="en-US" dirty="0"/>
              <a:t>The very core message of the book is this: things constantly change so we must adapt. The quicker we adapt a change the more satisfied we will be and organizations that don’t change with changing circumstances will become extinct or less effective.</a:t>
            </a:r>
          </a:p>
        </p:txBody>
      </p:sp>
      <p:sp>
        <p:nvSpPr>
          <p:cNvPr id="3" name="Title 2"/>
          <p:cNvSpPr>
            <a:spLocks noGrp="1"/>
          </p:cNvSpPr>
          <p:nvPr>
            <p:ph type="title"/>
          </p:nvPr>
        </p:nvSpPr>
        <p:spPr>
          <a:xfrm>
            <a:off x="688490" y="203532"/>
            <a:ext cx="7756263" cy="1420874"/>
          </a:xfrm>
        </p:spPr>
        <p:txBody>
          <a:bodyPr numCol="1"/>
          <a:lstStyle/>
          <a:p>
            <a:r>
              <a:rPr lang="en-US" dirty="0"/>
              <a:t>Change, continuous improvement</a:t>
            </a:r>
          </a:p>
        </p:txBody>
      </p:sp>
    </p:spTree>
    <p:extLst>
      <p:ext uri="{BB962C8B-B14F-4D97-AF65-F5344CB8AC3E}">
        <p14:creationId xmlns:p14="http://schemas.microsoft.com/office/powerpoint/2010/main" val="195276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rmAutofit/>
          </a:bodyPr>
          <a:lstStyle/>
          <a:p>
            <a:r>
              <a:rPr lang="en-US" dirty="0"/>
              <a:t>Balanced literacy. K </a:t>
            </a:r>
            <a:r>
              <a:rPr lang="mr-IN" altLang="mr-IN" dirty="0"/>
              <a:t>–</a:t>
            </a:r>
            <a:r>
              <a:rPr lang="en-US" dirty="0"/>
              <a:t> 6 initiative with Mike Clarke, 4th year of a 5-year initiative.  See video and transcript for a sense of Mike Clarke’s work with grade 6 teachers.</a:t>
            </a:r>
          </a:p>
          <a:p>
            <a:r>
              <a:rPr lang="en-US" dirty="0"/>
              <a:t>Middle School math alignment to Next Generation Standards with Dr. Sobrin and MS math teachers. 2</a:t>
            </a:r>
            <a:r>
              <a:rPr lang="en-US" baseline="30000" dirty="0"/>
              <a:t>nd</a:t>
            </a:r>
            <a:r>
              <a:rPr lang="en-US" dirty="0"/>
              <a:t> year of a two-year plan.</a:t>
            </a:r>
          </a:p>
          <a:p>
            <a:r>
              <a:rPr lang="en-US" dirty="0"/>
              <a:t>Improving classroom management strategies with Dr. Donna Riter. 2</a:t>
            </a:r>
            <a:r>
              <a:rPr lang="en-US" baseline="30000" dirty="0"/>
              <a:t>nd</a:t>
            </a:r>
            <a:r>
              <a:rPr lang="en-US" dirty="0"/>
              <a:t> year of a multi-year plan. </a:t>
            </a:r>
          </a:p>
        </p:txBody>
      </p:sp>
      <p:sp>
        <p:nvSpPr>
          <p:cNvPr id="2" name="Title 1"/>
          <p:cNvSpPr>
            <a:spLocks noGrp="1"/>
          </p:cNvSpPr>
          <p:nvPr>
            <p:ph type="title"/>
          </p:nvPr>
        </p:nvSpPr>
        <p:spPr/>
        <p:txBody>
          <a:bodyPr numCol="1"/>
          <a:lstStyle/>
          <a:p>
            <a:r>
              <a:rPr lang="en-US" sz="4800" dirty="0"/>
              <a:t>Professional Development</a:t>
            </a:r>
            <a:br>
              <a:rPr lang="en-US" sz="4800" dirty="0"/>
            </a:br>
            <a:r>
              <a:rPr lang="en-US" sz="2800" i="1" dirty="0"/>
              <a:t>Sharpening the saw </a:t>
            </a:r>
            <a:r>
              <a:rPr lang="en-US" sz="2800" dirty="0"/>
              <a:t>(Collins, </a:t>
            </a:r>
            <a:r>
              <a:rPr lang="en-US" sz="2800" i="1" dirty="0"/>
              <a:t>Good to Great</a:t>
            </a:r>
            <a:r>
              <a:rPr lang="en-US" sz="2800" dirty="0"/>
              <a:t>)</a:t>
            </a:r>
          </a:p>
        </p:txBody>
      </p:sp>
    </p:spTree>
    <p:extLst>
      <p:ext uri="{BB962C8B-B14F-4D97-AF65-F5344CB8AC3E}">
        <p14:creationId xmlns:p14="http://schemas.microsoft.com/office/powerpoint/2010/main" val="165159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20-03-20 at 3.43.17 PM.p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t="13087" b="13087"/>
          <a:stretch>
            <a:fillRect/>
          </a:stretch>
        </p:blipFill>
        <p:spPr>
          <a:xfrm>
            <a:off x="699247" y="2438680"/>
            <a:ext cx="7278603" cy="2967121"/>
          </a:xfrm>
        </p:spPr>
      </p:pic>
      <p:sp>
        <p:nvSpPr>
          <p:cNvPr id="3" name="Title 2"/>
          <p:cNvSpPr>
            <a:spLocks noGrp="1"/>
          </p:cNvSpPr>
          <p:nvPr>
            <p:ph type="title"/>
          </p:nvPr>
        </p:nvSpPr>
        <p:spPr/>
        <p:txBody>
          <a:bodyPr numCol="1"/>
          <a:lstStyle/>
          <a:p>
            <a:r>
              <a:rPr lang="en-US" dirty="0"/>
              <a:t>Literacy PD: M. Clarke</a:t>
            </a:r>
          </a:p>
        </p:txBody>
      </p:sp>
      <p:sp>
        <p:nvSpPr>
          <p:cNvPr id="6" name="Rectangle 5"/>
          <p:cNvSpPr/>
          <p:nvPr/>
        </p:nvSpPr>
        <p:spPr>
          <a:xfrm>
            <a:off x="2408110" y="5645812"/>
            <a:ext cx="4572000" cy="923330"/>
          </a:xfrm>
          <a:prstGeom prst="rect">
            <a:avLst/>
          </a:prstGeom>
        </p:spPr>
        <p:txBody>
          <a:bodyPr numCol="1">
            <a:spAutoFit/>
          </a:bodyPr>
          <a:lstStyle/>
          <a:p>
            <a:r>
              <a:rPr lang="en-US" dirty="0">
                <a:hlinkClick r:id="rId2"/>
              </a:rPr>
              <a:t>https://</a:t>
            </a:r>
            <a:r>
              <a:rPr lang="en-US" dirty="0" err="1">
                <a:hlinkClick r:id="rId2"/>
              </a:rPr>
              <a:t>drive.google.com</a:t>
            </a:r>
            <a:r>
              <a:rPr lang="en-US" dirty="0">
                <a:hlinkClick r:id="rId2"/>
              </a:rPr>
              <a:t>/file/d/1NQibTx_I6YtvfKsCBZkGuEgArymynx5Q/</a:t>
            </a:r>
            <a:r>
              <a:rPr lang="en-US" dirty="0" err="1">
                <a:hlinkClick r:id="rId2"/>
              </a:rPr>
              <a:t>view?usp</a:t>
            </a:r>
            <a:r>
              <a:rPr lang="en-US" dirty="0">
                <a:hlinkClick r:id="rId2"/>
              </a:rPr>
              <a:t>=sharing</a:t>
            </a:r>
            <a:endParaRPr lang="en-US" dirty="0"/>
          </a:p>
        </p:txBody>
      </p:sp>
    </p:spTree>
    <p:extLst>
      <p:ext uri="{BB962C8B-B14F-4D97-AF65-F5344CB8AC3E}">
        <p14:creationId xmlns:p14="http://schemas.microsoft.com/office/powerpoint/2010/main" val="135715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a:lstStyle/>
          <a:p>
            <a:r>
              <a:rPr lang="en-US" dirty="0"/>
              <a:t>AVID (Advancement via individual determination) at Todd MS. This model targets students that are low income, parents have not graduated from college, and performing below potential). It’s intended to close the achievement gap. Dan Doherty will present at March BOE. </a:t>
            </a:r>
          </a:p>
          <a:p>
            <a:r>
              <a:rPr lang="en-US" dirty="0"/>
              <a:t>MS / HS science alignment. Liz Mirra consultant. Align curriculum with the NYS Next Generation Standards.</a:t>
            </a:r>
          </a:p>
        </p:txBody>
      </p:sp>
      <p:sp>
        <p:nvSpPr>
          <p:cNvPr id="3" name="Title 2"/>
          <p:cNvSpPr>
            <a:spLocks noGrp="1"/>
          </p:cNvSpPr>
          <p:nvPr>
            <p:ph type="title"/>
          </p:nvPr>
        </p:nvSpPr>
        <p:spPr>
          <a:xfrm>
            <a:off x="699247" y="318655"/>
            <a:ext cx="7756263" cy="1246909"/>
          </a:xfrm>
        </p:spPr>
        <p:txBody>
          <a:bodyPr numCol="1"/>
          <a:lstStyle/>
          <a:p>
            <a:r>
              <a:rPr lang="en-US" dirty="0"/>
              <a:t>Professional Development</a:t>
            </a:r>
          </a:p>
        </p:txBody>
      </p:sp>
    </p:spTree>
    <p:extLst>
      <p:ext uri="{BB962C8B-B14F-4D97-AF65-F5344CB8AC3E}">
        <p14:creationId xmlns:p14="http://schemas.microsoft.com/office/powerpoint/2010/main" val="3910718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rmAutofit fontScale="92500" lnSpcReduction="10000"/>
          </a:bodyPr>
          <a:lstStyle/>
          <a:p>
            <a:r>
              <a:rPr lang="en-US" dirty="0"/>
              <a:t>The recommendations of an IT Audit indicate that we are understaffed requiring one more position to comply with the new education law 2D.</a:t>
            </a:r>
          </a:p>
          <a:p>
            <a:r>
              <a:rPr lang="en-US" dirty="0"/>
              <a:t>Our day-to-day operations are functioning satisfactorily although we need to add some protocols, policies and procedures. We will unpack the full audit with the BOE once it is received in writing.</a:t>
            </a:r>
          </a:p>
          <a:p>
            <a:r>
              <a:rPr lang="en-US" dirty="0"/>
              <a:t>We need a Help Desk position. This position will assist the Director of IT to remain focused on the “big picture” especially system vulnerabilities and new Part 2 D Privacy Law compliance.</a:t>
            </a:r>
          </a:p>
        </p:txBody>
      </p:sp>
      <p:sp>
        <p:nvSpPr>
          <p:cNvPr id="2" name="Title 1"/>
          <p:cNvSpPr>
            <a:spLocks noGrp="1"/>
          </p:cNvSpPr>
          <p:nvPr>
            <p:ph type="title"/>
          </p:nvPr>
        </p:nvSpPr>
        <p:spPr/>
        <p:txBody>
          <a:bodyPr numCol="1"/>
          <a:lstStyle/>
          <a:p>
            <a:r>
              <a:rPr lang="en-US" dirty="0"/>
              <a:t>IT Department</a:t>
            </a:r>
          </a:p>
        </p:txBody>
      </p:sp>
    </p:spTree>
    <p:extLst>
      <p:ext uri="{BB962C8B-B14F-4D97-AF65-F5344CB8AC3E}">
        <p14:creationId xmlns:p14="http://schemas.microsoft.com/office/powerpoint/2010/main" val="4108816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rmAutofit fontScale="92500" lnSpcReduction="10000"/>
          </a:bodyPr>
          <a:lstStyle/>
          <a:p>
            <a:r>
              <a:rPr lang="en-US" dirty="0"/>
              <a:t>Create the position of an Assistant Superintendent for K </a:t>
            </a:r>
            <a:r>
              <a:rPr lang="mr-IN" altLang="mr-IN" dirty="0"/>
              <a:t>–</a:t>
            </a:r>
            <a:r>
              <a:rPr lang="en-US" dirty="0"/>
              <a:t> 6 Instruction / Elementary Principal (given the economic climate we are not adding a position but revising a position).</a:t>
            </a:r>
          </a:p>
          <a:p>
            <a:r>
              <a:rPr lang="en-US" dirty="0"/>
              <a:t>Review job description (this will be revised subject to board discussion).</a:t>
            </a:r>
          </a:p>
          <a:p>
            <a:r>
              <a:rPr lang="en-US" dirty="0"/>
              <a:t>Review and discuss revised Organizational Chart. </a:t>
            </a:r>
          </a:p>
          <a:p>
            <a:r>
              <a:rPr lang="en-US" dirty="0"/>
              <a:t>Given the economic uncertainty as a result of the pandemic crisis, it is recommended that a principal take on this added role with a stipend, just as was done when Dr. </a:t>
            </a:r>
            <a:r>
              <a:rPr lang="en-US" dirty="0" err="1"/>
              <a:t>Mulford</a:t>
            </a:r>
            <a:r>
              <a:rPr lang="en-US" dirty="0"/>
              <a:t> accepted additional work responsibilities.</a:t>
            </a:r>
          </a:p>
          <a:p>
            <a:endParaRPr lang="en-US" dirty="0"/>
          </a:p>
        </p:txBody>
      </p:sp>
      <p:sp>
        <p:nvSpPr>
          <p:cNvPr id="2" name="Title 1"/>
          <p:cNvSpPr>
            <a:spLocks noGrp="1"/>
          </p:cNvSpPr>
          <p:nvPr>
            <p:ph type="title"/>
          </p:nvPr>
        </p:nvSpPr>
        <p:spPr/>
        <p:txBody>
          <a:bodyPr numCol="1">
            <a:normAutofit/>
          </a:bodyPr>
          <a:lstStyle/>
          <a:p>
            <a:r>
              <a:rPr lang="en-US" dirty="0"/>
              <a:t>Staffing and C &amp; I</a:t>
            </a:r>
          </a:p>
        </p:txBody>
      </p:sp>
    </p:spTree>
    <p:extLst>
      <p:ext uri="{BB962C8B-B14F-4D97-AF65-F5344CB8AC3E}">
        <p14:creationId xmlns:p14="http://schemas.microsoft.com/office/powerpoint/2010/main" val="114661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Budgetary Implications</a:t>
            </a:r>
          </a:p>
        </p:txBody>
      </p:sp>
      <p:sp>
        <p:nvSpPr>
          <p:cNvPr id="3" name="Content Placeholder 2"/>
          <p:cNvSpPr>
            <a:spLocks noGrp="1"/>
          </p:cNvSpPr>
          <p:nvPr>
            <p:ph sz="quarter" idx="13"/>
          </p:nvPr>
        </p:nvSpPr>
        <p:spPr/>
        <p:txBody>
          <a:bodyPr numCol="1">
            <a:noAutofit/>
          </a:bodyPr>
          <a:lstStyle/>
          <a:p>
            <a:pPr marL="0" indent="0" algn="ctr">
              <a:buNone/>
            </a:pPr>
            <a:r>
              <a:rPr lang="en-US" sz="1400" u="sng" dirty="0"/>
              <a:t>Professional Development</a:t>
            </a:r>
          </a:p>
          <a:p>
            <a:r>
              <a:rPr lang="en-US" sz="2000" dirty="0"/>
              <a:t>Literacy initiative</a:t>
            </a:r>
          </a:p>
          <a:p>
            <a:r>
              <a:rPr lang="en-US" sz="2000" dirty="0"/>
              <a:t>Classroom strategies</a:t>
            </a:r>
          </a:p>
          <a:p>
            <a:pPr>
              <a:buFont typeface="Wingdings" charset="2"/>
              <a:buChar char=""/>
            </a:pPr>
            <a:r>
              <a:rPr lang="en-US" sz="2000" dirty="0"/>
              <a:t>Math initiative</a:t>
            </a:r>
          </a:p>
          <a:p>
            <a:r>
              <a:rPr lang="en-US" sz="2000" dirty="0"/>
              <a:t>AVID</a:t>
            </a:r>
          </a:p>
          <a:p>
            <a:pPr marL="0" indent="0">
              <a:buNone/>
            </a:pPr>
            <a:endParaRPr lang="en-US" sz="2000" dirty="0"/>
          </a:p>
          <a:p>
            <a:r>
              <a:rPr lang="en-US" sz="2000" dirty="0"/>
              <a:t>Help Desk position </a:t>
            </a:r>
          </a:p>
          <a:p>
            <a:pPr marL="0" indent="0">
              <a:buNone/>
            </a:pPr>
            <a:endParaRPr lang="en-US" sz="2000" dirty="0"/>
          </a:p>
          <a:p>
            <a:endParaRPr lang="en-US" sz="1400" dirty="0"/>
          </a:p>
          <a:p>
            <a:r>
              <a:rPr lang="en-US" sz="2000" dirty="0"/>
              <a:t>Assistant Superintendent</a:t>
            </a:r>
          </a:p>
        </p:txBody>
      </p:sp>
      <p:sp>
        <p:nvSpPr>
          <p:cNvPr id="4" name="Content Placeholder 3"/>
          <p:cNvSpPr>
            <a:spLocks noGrp="1"/>
          </p:cNvSpPr>
          <p:nvPr>
            <p:ph sz="quarter" idx="14"/>
          </p:nvPr>
        </p:nvSpPr>
        <p:spPr>
          <a:xfrm>
            <a:off x="4645151" y="2133012"/>
            <a:ext cx="4191016" cy="3984325"/>
          </a:xfrm>
        </p:spPr>
        <p:txBody>
          <a:bodyPr numCol="1">
            <a:normAutofit/>
          </a:bodyPr>
          <a:lstStyle/>
          <a:p>
            <a:pPr marL="0" indent="0" algn="ctr">
              <a:buNone/>
            </a:pPr>
            <a:r>
              <a:rPr lang="en-US" u="sng" dirty="0"/>
              <a:t>Grants</a:t>
            </a:r>
          </a:p>
          <a:p>
            <a:r>
              <a:rPr lang="en-US" sz="2000" dirty="0"/>
              <a:t>Title II grant</a:t>
            </a:r>
          </a:p>
          <a:p>
            <a:r>
              <a:rPr lang="en-US" sz="2000" dirty="0"/>
              <a:t>Title IV grant</a:t>
            </a:r>
          </a:p>
          <a:p>
            <a:r>
              <a:rPr lang="en-US" sz="2000" dirty="0"/>
              <a:t>Title II grant</a:t>
            </a:r>
          </a:p>
          <a:p>
            <a:r>
              <a:rPr lang="en-US" sz="2000" dirty="0"/>
              <a:t>Title IV For PD &amp; FTEs within Todd MS</a:t>
            </a:r>
          </a:p>
          <a:p>
            <a:r>
              <a:rPr lang="en-US" sz="2000" dirty="0"/>
              <a:t>Operating Budget </a:t>
            </a:r>
            <a:r>
              <a:rPr lang="mr-IN" altLang="mr-IN" sz="2000" dirty="0"/>
              <a:t>–</a:t>
            </a:r>
            <a:r>
              <a:rPr lang="en-US" sz="2000" dirty="0"/>
              <a:t> PT to FT TBD, $30 to $40 K</a:t>
            </a:r>
          </a:p>
          <a:p>
            <a:endParaRPr lang="en-US" sz="1400" dirty="0"/>
          </a:p>
          <a:p>
            <a:r>
              <a:rPr lang="en-US" sz="2000" dirty="0"/>
              <a:t>Salary stipend</a:t>
            </a:r>
            <a:r>
              <a:rPr lang="en-US" dirty="0"/>
              <a:t>.</a:t>
            </a:r>
          </a:p>
        </p:txBody>
      </p:sp>
    </p:spTree>
    <p:extLst>
      <p:ext uri="{BB962C8B-B14F-4D97-AF65-F5344CB8AC3E}">
        <p14:creationId xmlns:p14="http://schemas.microsoft.com/office/powerpoint/2010/main" val="73373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909"/>
            <a:ext cx="9250017" cy="7147741"/>
          </a:xfrm>
          <a:prstGeom prst="rect">
            <a:avLst/>
          </a:prstGeom>
        </p:spPr>
      </p:pic>
      <p:sp>
        <p:nvSpPr>
          <p:cNvPr id="3" name="TextBox 2"/>
          <p:cNvSpPr txBox="1"/>
          <p:nvPr/>
        </p:nvSpPr>
        <p:spPr>
          <a:xfrm>
            <a:off x="-830348" y="1367733"/>
            <a:ext cx="184666" cy="369332"/>
          </a:xfrm>
          <a:prstGeom prst="rect">
            <a:avLst/>
          </a:prstGeom>
          <a:noFill/>
        </p:spPr>
        <p:txBody>
          <a:bodyPr wrap="none" numCol="1" rtlCol="0">
            <a:spAutoFit/>
          </a:bodyPr>
          <a:lstStyle/>
          <a:p>
            <a:endParaRPr lang="en-US" dirty="0"/>
          </a:p>
        </p:txBody>
      </p:sp>
    </p:spTree>
    <p:extLst>
      <p:ext uri="{BB962C8B-B14F-4D97-AF65-F5344CB8AC3E}">
        <p14:creationId xmlns:p14="http://schemas.microsoft.com/office/powerpoint/2010/main" val="1251684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gan char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38392" y="56989"/>
            <a:ext cx="8875059" cy="6858000"/>
          </a:xfrm>
          <a:prstGeom prst="rect">
            <a:avLst/>
          </a:prstGeom>
        </p:spPr>
      </p:pic>
    </p:spTree>
    <p:extLst>
      <p:ext uri="{BB962C8B-B14F-4D97-AF65-F5344CB8AC3E}">
        <p14:creationId xmlns:p14="http://schemas.microsoft.com/office/powerpoint/2010/main" val="2608838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numCol="1"/>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State Aid Revenues</a:t>
            </a:r>
          </a:p>
        </p:txBody>
      </p:sp>
      <p:sp>
        <p:nvSpPr>
          <p:cNvPr id="3" name="Content Placeholder 2"/>
          <p:cNvSpPr txBox="1">
            <a:spLocks/>
          </p:cNvSpPr>
          <p:nvPr/>
        </p:nvSpPr>
        <p:spPr>
          <a:xfrm>
            <a:off x="457200" y="1195764"/>
            <a:ext cx="4038600" cy="4930400"/>
          </a:xfrm>
          <a:prstGeom prst="rect">
            <a:avLst/>
          </a:prstGeom>
        </p:spPr>
        <p:txBody>
          <a:bodyPr numCol="1"/>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ctr">
              <a:buFont typeface="Wingdings" pitchFamily="2" charset="2"/>
              <a:buNone/>
            </a:pPr>
            <a:r>
              <a:rPr lang="en-US" sz="2800" dirty="0"/>
              <a:t>School Aid 2019 - 20</a:t>
            </a:r>
          </a:p>
        </p:txBody>
      </p:sp>
      <p:graphicFrame>
        <p:nvGraphicFramePr>
          <p:cNvPr id="4" name="Content Placeholder 4"/>
          <p:cNvGraphicFramePr>
            <a:graphicFrameLocks/>
          </p:cNvGraphicFramePr>
          <p:nvPr>
            <p:extLst>
              <p:ext uri="{D42A27DB-BD31-4B8C-83A1-F6EECF244321}">
                <p14:modId xmlns:p14="http://schemas.microsoft.com/office/powerpoint/2010/main" val="2157581928"/>
              </p:ext>
            </p:extLst>
          </p:nvPr>
        </p:nvGraphicFramePr>
        <p:xfrm>
          <a:off x="457200" y="1767651"/>
          <a:ext cx="4038600" cy="512429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447858">
                <a:tc>
                  <a:txBody>
                    <a:bodyPr/>
                    <a:lstStyle/>
                    <a:p>
                      <a:r>
                        <a:rPr lang="en-US" dirty="0"/>
                        <a:t>Category</a:t>
                      </a:r>
                    </a:p>
                  </a:txBody>
                  <a:tcPr/>
                </a:tc>
                <a:tc>
                  <a:txBody>
                    <a:bodyPr/>
                    <a:lstStyle/>
                    <a:p>
                      <a:r>
                        <a:rPr lang="en-US" dirty="0"/>
                        <a:t>Amount</a:t>
                      </a:r>
                    </a:p>
                  </a:txBody>
                  <a:tcPr/>
                </a:tc>
                <a:extLst>
                  <a:ext uri="{0D108BD9-81ED-4DB2-BD59-A6C34878D82A}">
                    <a16:rowId xmlns:a16="http://schemas.microsoft.com/office/drawing/2014/main" val="10000"/>
                  </a:ext>
                </a:extLst>
              </a:tr>
              <a:tr h="401828">
                <a:tc>
                  <a:txBody>
                    <a:bodyPr/>
                    <a:lstStyle/>
                    <a:p>
                      <a:r>
                        <a:rPr lang="en-US" dirty="0"/>
                        <a:t>Foundation aid</a:t>
                      </a:r>
                    </a:p>
                  </a:txBody>
                  <a:tcPr/>
                </a:tc>
                <a:tc>
                  <a:txBody>
                    <a:bodyPr/>
                    <a:lstStyle/>
                    <a:p>
                      <a:r>
                        <a:rPr lang="en-US" dirty="0"/>
                        <a:t> $5,354,574</a:t>
                      </a:r>
                    </a:p>
                  </a:txBody>
                  <a:tcPr/>
                </a:tc>
                <a:extLst>
                  <a:ext uri="{0D108BD9-81ED-4DB2-BD59-A6C34878D82A}">
                    <a16:rowId xmlns:a16="http://schemas.microsoft.com/office/drawing/2014/main" val="10001"/>
                  </a:ext>
                </a:extLst>
              </a:tr>
              <a:tr h="401828">
                <a:tc>
                  <a:txBody>
                    <a:bodyPr/>
                    <a:lstStyle/>
                    <a:p>
                      <a:r>
                        <a:rPr lang="en-US" dirty="0"/>
                        <a:t>BOCES</a:t>
                      </a:r>
                    </a:p>
                  </a:txBody>
                  <a:tcPr/>
                </a:tc>
                <a:tc>
                  <a:txBody>
                    <a:bodyPr/>
                    <a:lstStyle/>
                    <a:p>
                      <a:r>
                        <a:rPr lang="en-US" dirty="0"/>
                        <a:t> $1,372,655</a:t>
                      </a:r>
                    </a:p>
                  </a:txBody>
                  <a:tcPr/>
                </a:tc>
                <a:extLst>
                  <a:ext uri="{0D108BD9-81ED-4DB2-BD59-A6C34878D82A}">
                    <a16:rowId xmlns:a16="http://schemas.microsoft.com/office/drawing/2014/main" val="10002"/>
                  </a:ext>
                </a:extLst>
              </a:tr>
              <a:tr h="401828">
                <a:tc>
                  <a:txBody>
                    <a:bodyPr/>
                    <a:lstStyle/>
                    <a:p>
                      <a:r>
                        <a:rPr lang="en-US" dirty="0"/>
                        <a:t>High Tax Aid</a:t>
                      </a:r>
                    </a:p>
                    <a:p>
                      <a:r>
                        <a:rPr lang="en-US" dirty="0"/>
                        <a:t>Hardware &amp; Tech</a:t>
                      </a:r>
                    </a:p>
                  </a:txBody>
                  <a:tcPr/>
                </a:tc>
                <a:tc>
                  <a:txBody>
                    <a:bodyPr/>
                    <a:lstStyle/>
                    <a:p>
                      <a:r>
                        <a:rPr lang="en-US" dirty="0"/>
                        <a:t>   $</a:t>
                      </a:r>
                      <a:r>
                        <a:rPr lang="en-US" baseline="0" dirty="0"/>
                        <a:t> </a:t>
                      </a:r>
                      <a:r>
                        <a:rPr lang="en-US" dirty="0"/>
                        <a:t>341,381  </a:t>
                      </a:r>
                    </a:p>
                    <a:p>
                      <a:r>
                        <a:rPr lang="en-US" dirty="0"/>
                        <a:t>      $28,581</a:t>
                      </a:r>
                    </a:p>
                  </a:txBody>
                  <a:tcPr/>
                </a:tc>
                <a:extLst>
                  <a:ext uri="{0D108BD9-81ED-4DB2-BD59-A6C34878D82A}">
                    <a16:rowId xmlns:a16="http://schemas.microsoft.com/office/drawing/2014/main" val="10003"/>
                  </a:ext>
                </a:extLst>
              </a:tr>
              <a:tr h="693566">
                <a:tc>
                  <a:txBody>
                    <a:bodyPr/>
                    <a:lstStyle/>
                    <a:p>
                      <a:r>
                        <a:rPr lang="en-US" dirty="0"/>
                        <a:t>Software</a:t>
                      </a:r>
                      <a:r>
                        <a:rPr lang="en-US" baseline="0" dirty="0"/>
                        <a:t>, Library, Text Book</a:t>
                      </a:r>
                      <a:endParaRPr lang="en-US" dirty="0"/>
                    </a:p>
                  </a:txBody>
                  <a:tcPr/>
                </a:tc>
                <a:tc>
                  <a:txBody>
                    <a:bodyPr/>
                    <a:lstStyle/>
                    <a:p>
                      <a:r>
                        <a:rPr lang="en-US" dirty="0"/>
                        <a:t>    $128,133</a:t>
                      </a:r>
                    </a:p>
                  </a:txBody>
                  <a:tcPr/>
                </a:tc>
                <a:extLst>
                  <a:ext uri="{0D108BD9-81ED-4DB2-BD59-A6C34878D82A}">
                    <a16:rowId xmlns:a16="http://schemas.microsoft.com/office/drawing/2014/main" val="10004"/>
                  </a:ext>
                </a:extLst>
              </a:tr>
              <a:tr h="693566">
                <a:tc>
                  <a:txBody>
                    <a:bodyPr/>
                    <a:lstStyle/>
                    <a:p>
                      <a:r>
                        <a:rPr lang="en-US" dirty="0"/>
                        <a:t>High cost excess</a:t>
                      </a:r>
                      <a:r>
                        <a:rPr lang="en-US" baseline="0" dirty="0"/>
                        <a:t> cost</a:t>
                      </a:r>
                      <a:endParaRPr lang="en-US" dirty="0"/>
                    </a:p>
                  </a:txBody>
                  <a:tcPr/>
                </a:tc>
                <a:tc>
                  <a:txBody>
                    <a:bodyPr/>
                    <a:lstStyle/>
                    <a:p>
                      <a:r>
                        <a:rPr lang="en-US" dirty="0"/>
                        <a:t>    $106,947</a:t>
                      </a:r>
                    </a:p>
                  </a:txBody>
                  <a:tcPr/>
                </a:tc>
                <a:extLst>
                  <a:ext uri="{0D108BD9-81ED-4DB2-BD59-A6C34878D82A}">
                    <a16:rowId xmlns:a16="http://schemas.microsoft.com/office/drawing/2014/main" val="10005"/>
                  </a:ext>
                </a:extLst>
              </a:tr>
              <a:tr h="401828">
                <a:tc>
                  <a:txBody>
                    <a:bodyPr/>
                    <a:lstStyle/>
                    <a:p>
                      <a:r>
                        <a:rPr lang="en-US" dirty="0"/>
                        <a:t>Private excess</a:t>
                      </a:r>
                      <a:r>
                        <a:rPr lang="en-US" baseline="0" dirty="0"/>
                        <a:t> cost</a:t>
                      </a:r>
                      <a:endParaRPr lang="en-US" dirty="0"/>
                    </a:p>
                  </a:txBody>
                  <a:tcPr/>
                </a:tc>
                <a:tc>
                  <a:txBody>
                    <a:bodyPr/>
                    <a:lstStyle/>
                    <a:p>
                      <a:r>
                        <a:rPr lang="en-US" dirty="0"/>
                        <a:t>    $189,261</a:t>
                      </a:r>
                    </a:p>
                  </a:txBody>
                  <a:tcPr/>
                </a:tc>
                <a:extLst>
                  <a:ext uri="{0D108BD9-81ED-4DB2-BD59-A6C34878D82A}">
                    <a16:rowId xmlns:a16="http://schemas.microsoft.com/office/drawing/2014/main" val="10006"/>
                  </a:ext>
                </a:extLst>
              </a:tr>
              <a:tr h="401828">
                <a:tc>
                  <a:txBody>
                    <a:bodyPr/>
                    <a:lstStyle/>
                    <a:p>
                      <a:r>
                        <a:rPr lang="en-US" dirty="0"/>
                        <a:t>Transportation</a:t>
                      </a:r>
                    </a:p>
                  </a:txBody>
                  <a:tcPr/>
                </a:tc>
                <a:tc>
                  <a:txBody>
                    <a:bodyPr/>
                    <a:lstStyle/>
                    <a:p>
                      <a:r>
                        <a:rPr lang="en-US" dirty="0"/>
                        <a:t> $1,143,715</a:t>
                      </a:r>
                    </a:p>
                  </a:txBody>
                  <a:tcPr/>
                </a:tc>
                <a:extLst>
                  <a:ext uri="{0D108BD9-81ED-4DB2-BD59-A6C34878D82A}">
                    <a16:rowId xmlns:a16="http://schemas.microsoft.com/office/drawing/2014/main" val="10007"/>
                  </a:ext>
                </a:extLst>
              </a:tr>
              <a:tr h="401828">
                <a:tc>
                  <a:txBody>
                    <a:bodyPr/>
                    <a:lstStyle/>
                    <a:p>
                      <a:r>
                        <a:rPr lang="en-US" dirty="0"/>
                        <a:t>Building</a:t>
                      </a:r>
                      <a:r>
                        <a:rPr lang="en-US" baseline="0" dirty="0"/>
                        <a:t> Aid</a:t>
                      </a:r>
                      <a:endParaRPr lang="en-US" dirty="0"/>
                    </a:p>
                  </a:txBody>
                  <a:tcPr/>
                </a:tc>
                <a:tc>
                  <a:txBody>
                    <a:bodyPr/>
                    <a:lstStyle/>
                    <a:p>
                      <a:r>
                        <a:rPr lang="en-US" dirty="0"/>
                        <a:t> $1,366,966</a:t>
                      </a:r>
                    </a:p>
                  </a:txBody>
                  <a:tcPr/>
                </a:tc>
                <a:extLst>
                  <a:ext uri="{0D108BD9-81ED-4DB2-BD59-A6C34878D82A}">
                    <a16:rowId xmlns:a16="http://schemas.microsoft.com/office/drawing/2014/main" val="10008"/>
                  </a:ext>
                </a:extLst>
              </a:tr>
              <a:tr h="401828">
                <a:tc>
                  <a:txBody>
                    <a:bodyPr/>
                    <a:lstStyle/>
                    <a:p>
                      <a:r>
                        <a:rPr lang="en-US" dirty="0"/>
                        <a:t>Total</a:t>
                      </a:r>
                    </a:p>
                  </a:txBody>
                  <a:tcPr/>
                </a:tc>
                <a:tc>
                  <a:txBody>
                    <a:bodyPr/>
                    <a:lstStyle/>
                    <a:p>
                      <a:r>
                        <a:rPr lang="en-US" dirty="0"/>
                        <a:t>$10,031,966</a:t>
                      </a:r>
                    </a:p>
                  </a:txBody>
                  <a:tcPr/>
                </a:tc>
                <a:extLst>
                  <a:ext uri="{0D108BD9-81ED-4DB2-BD59-A6C34878D82A}">
                    <a16:rowId xmlns:a16="http://schemas.microsoft.com/office/drawing/2014/main" val="1000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01639934"/>
              </p:ext>
            </p:extLst>
          </p:nvPr>
        </p:nvGraphicFramePr>
        <p:xfrm>
          <a:off x="4912554" y="1767651"/>
          <a:ext cx="4038600" cy="510369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470816">
                <a:tc>
                  <a:txBody>
                    <a:bodyPr/>
                    <a:lstStyle/>
                    <a:p>
                      <a:r>
                        <a:rPr lang="en-US" dirty="0"/>
                        <a:t>Category</a:t>
                      </a:r>
                    </a:p>
                  </a:txBody>
                  <a:tcPr/>
                </a:tc>
                <a:tc>
                  <a:txBody>
                    <a:bodyPr/>
                    <a:lstStyle/>
                    <a:p>
                      <a:r>
                        <a:rPr lang="en-US" dirty="0"/>
                        <a:t>Amount</a:t>
                      </a:r>
                    </a:p>
                  </a:txBody>
                  <a:tcPr/>
                </a:tc>
                <a:extLst>
                  <a:ext uri="{0D108BD9-81ED-4DB2-BD59-A6C34878D82A}">
                    <a16:rowId xmlns:a16="http://schemas.microsoft.com/office/drawing/2014/main" val="10000"/>
                  </a:ext>
                </a:extLst>
              </a:tr>
              <a:tr h="422426">
                <a:tc>
                  <a:txBody>
                    <a:bodyPr/>
                    <a:lstStyle/>
                    <a:p>
                      <a:r>
                        <a:rPr lang="en-US" dirty="0"/>
                        <a:t>Foundation aid</a:t>
                      </a:r>
                    </a:p>
                  </a:txBody>
                  <a:tcPr/>
                </a:tc>
                <a:tc>
                  <a:txBody>
                    <a:bodyPr/>
                    <a:lstStyle/>
                    <a:p>
                      <a:r>
                        <a:rPr lang="en-US" dirty="0"/>
                        <a:t> $7,583,565</a:t>
                      </a:r>
                    </a:p>
                  </a:txBody>
                  <a:tcPr/>
                </a:tc>
                <a:extLst>
                  <a:ext uri="{0D108BD9-81ED-4DB2-BD59-A6C34878D82A}">
                    <a16:rowId xmlns:a16="http://schemas.microsoft.com/office/drawing/2014/main" val="10001"/>
                  </a:ext>
                </a:extLst>
              </a:tr>
              <a:tr h="422426">
                <a:tc>
                  <a:txBody>
                    <a:bodyPr/>
                    <a:lstStyle/>
                    <a:p>
                      <a:r>
                        <a:rPr lang="en-US" dirty="0"/>
                        <a:t>BOCES</a:t>
                      </a:r>
                    </a:p>
                  </a:txBody>
                  <a:tcPr/>
                </a:tc>
                <a:tc>
                  <a:txBody>
                    <a:bodyPr/>
                    <a:lstStyle/>
                    <a:p>
                      <a:r>
                        <a:rPr lang="en-US" dirty="0"/>
                        <a:t> </a:t>
                      </a:r>
                    </a:p>
                  </a:txBody>
                  <a:tcPr/>
                </a:tc>
                <a:extLst>
                  <a:ext uri="{0D108BD9-81ED-4DB2-BD59-A6C34878D82A}">
                    <a16:rowId xmlns:a16="http://schemas.microsoft.com/office/drawing/2014/main" val="10002"/>
                  </a:ext>
                </a:extLst>
              </a:tr>
              <a:tr h="422426">
                <a:tc>
                  <a:txBody>
                    <a:bodyPr/>
                    <a:lstStyle/>
                    <a:p>
                      <a:r>
                        <a:rPr lang="en-US" dirty="0"/>
                        <a:t>Hardware &amp; Tech</a:t>
                      </a:r>
                    </a:p>
                  </a:txBody>
                  <a:tcPr/>
                </a:tc>
                <a:tc>
                  <a:txBody>
                    <a:bodyPr/>
                    <a:lstStyle/>
                    <a:p>
                      <a:endParaRPr lang="en-US" dirty="0"/>
                    </a:p>
                  </a:txBody>
                  <a:tcPr/>
                </a:tc>
                <a:extLst>
                  <a:ext uri="{0D108BD9-81ED-4DB2-BD59-A6C34878D82A}">
                    <a16:rowId xmlns:a16="http://schemas.microsoft.com/office/drawing/2014/main" val="10003"/>
                  </a:ext>
                </a:extLst>
              </a:tr>
              <a:tr h="729119">
                <a:tc>
                  <a:txBody>
                    <a:bodyPr/>
                    <a:lstStyle/>
                    <a:p>
                      <a:r>
                        <a:rPr lang="en-US" dirty="0"/>
                        <a:t>Software</a:t>
                      </a:r>
                      <a:r>
                        <a:rPr lang="en-US" baseline="0" dirty="0"/>
                        <a:t>, Library, Textbook</a:t>
                      </a:r>
                      <a:endParaRPr lang="en-US" dirty="0"/>
                    </a:p>
                  </a:txBody>
                  <a:tcPr/>
                </a:tc>
                <a:tc>
                  <a:txBody>
                    <a:bodyPr/>
                    <a:lstStyle/>
                    <a:p>
                      <a:endParaRPr lang="en-US" dirty="0"/>
                    </a:p>
                  </a:txBody>
                  <a:tcPr/>
                </a:tc>
                <a:extLst>
                  <a:ext uri="{0D108BD9-81ED-4DB2-BD59-A6C34878D82A}">
                    <a16:rowId xmlns:a16="http://schemas.microsoft.com/office/drawing/2014/main" val="10004"/>
                  </a:ext>
                </a:extLst>
              </a:tr>
              <a:tr h="729119">
                <a:tc>
                  <a:txBody>
                    <a:bodyPr/>
                    <a:lstStyle/>
                    <a:p>
                      <a:r>
                        <a:rPr lang="en-US" dirty="0"/>
                        <a:t>High cost excess</a:t>
                      </a:r>
                      <a:r>
                        <a:rPr lang="en-US" baseline="0" dirty="0"/>
                        <a:t> cost</a:t>
                      </a:r>
                      <a:endParaRPr lang="en-US" dirty="0"/>
                    </a:p>
                  </a:txBody>
                  <a:tcPr/>
                </a:tc>
                <a:tc>
                  <a:txBody>
                    <a:bodyPr/>
                    <a:lstStyle/>
                    <a:p>
                      <a:r>
                        <a:rPr lang="en-US" dirty="0"/>
                        <a:t>    $123,186</a:t>
                      </a:r>
                    </a:p>
                  </a:txBody>
                  <a:tcPr/>
                </a:tc>
                <a:extLst>
                  <a:ext uri="{0D108BD9-81ED-4DB2-BD59-A6C34878D82A}">
                    <a16:rowId xmlns:a16="http://schemas.microsoft.com/office/drawing/2014/main" val="10005"/>
                  </a:ext>
                </a:extLst>
              </a:tr>
              <a:tr h="422426">
                <a:tc>
                  <a:txBody>
                    <a:bodyPr/>
                    <a:lstStyle/>
                    <a:p>
                      <a:r>
                        <a:rPr lang="en-US" dirty="0"/>
                        <a:t>Private excess</a:t>
                      </a:r>
                      <a:r>
                        <a:rPr lang="en-US" baseline="0" dirty="0"/>
                        <a:t> cost</a:t>
                      </a:r>
                      <a:endParaRPr lang="en-US" dirty="0"/>
                    </a:p>
                  </a:txBody>
                  <a:tcPr/>
                </a:tc>
                <a:tc>
                  <a:txBody>
                    <a:bodyPr/>
                    <a:lstStyle/>
                    <a:p>
                      <a:r>
                        <a:rPr lang="en-US" dirty="0"/>
                        <a:t>    $230,745</a:t>
                      </a:r>
                    </a:p>
                  </a:txBody>
                  <a:tcPr/>
                </a:tc>
                <a:extLst>
                  <a:ext uri="{0D108BD9-81ED-4DB2-BD59-A6C34878D82A}">
                    <a16:rowId xmlns:a16="http://schemas.microsoft.com/office/drawing/2014/main" val="10006"/>
                  </a:ext>
                </a:extLst>
              </a:tr>
              <a:tr h="422426">
                <a:tc>
                  <a:txBody>
                    <a:bodyPr/>
                    <a:lstStyle/>
                    <a:p>
                      <a:r>
                        <a:rPr lang="en-US" dirty="0"/>
                        <a:t>Transportation</a:t>
                      </a:r>
                    </a:p>
                  </a:txBody>
                  <a:tcPr/>
                </a:tc>
                <a:tc>
                  <a:txBody>
                    <a:bodyPr/>
                    <a:lstStyle/>
                    <a:p>
                      <a:r>
                        <a:rPr lang="en-US" dirty="0"/>
                        <a:t> $1,252,921</a:t>
                      </a:r>
                    </a:p>
                  </a:txBody>
                  <a:tcPr/>
                </a:tc>
                <a:extLst>
                  <a:ext uri="{0D108BD9-81ED-4DB2-BD59-A6C34878D82A}">
                    <a16:rowId xmlns:a16="http://schemas.microsoft.com/office/drawing/2014/main" val="10007"/>
                  </a:ext>
                </a:extLst>
              </a:tr>
              <a:tr h="422426">
                <a:tc>
                  <a:txBody>
                    <a:bodyPr/>
                    <a:lstStyle/>
                    <a:p>
                      <a:r>
                        <a:rPr lang="en-US" dirty="0"/>
                        <a:t>Building</a:t>
                      </a:r>
                      <a:r>
                        <a:rPr lang="en-US" baseline="0" dirty="0"/>
                        <a:t> Aid</a:t>
                      </a:r>
                      <a:endParaRPr lang="en-US" dirty="0"/>
                    </a:p>
                  </a:txBody>
                  <a:tcPr/>
                </a:tc>
                <a:tc>
                  <a:txBody>
                    <a:bodyPr/>
                    <a:lstStyle/>
                    <a:p>
                      <a:r>
                        <a:rPr lang="en-US" dirty="0"/>
                        <a:t> $1,504,012</a:t>
                      </a:r>
                    </a:p>
                  </a:txBody>
                  <a:tcPr/>
                </a:tc>
                <a:extLst>
                  <a:ext uri="{0D108BD9-81ED-4DB2-BD59-A6C34878D82A}">
                    <a16:rowId xmlns:a16="http://schemas.microsoft.com/office/drawing/2014/main" val="10008"/>
                  </a:ext>
                </a:extLst>
              </a:tr>
              <a:tr h="422426">
                <a:tc>
                  <a:txBody>
                    <a:bodyPr/>
                    <a:lstStyle/>
                    <a:p>
                      <a:r>
                        <a:rPr lang="en-US" dirty="0"/>
                        <a:t>Total</a:t>
                      </a:r>
                    </a:p>
                  </a:txBody>
                  <a:tcPr/>
                </a:tc>
                <a:tc>
                  <a:txBody>
                    <a:bodyPr/>
                    <a:lstStyle/>
                    <a:p>
                      <a:r>
                        <a:rPr lang="en-US" dirty="0"/>
                        <a:t>$10,694,429</a:t>
                      </a:r>
                    </a:p>
                  </a:txBody>
                  <a:tcPr/>
                </a:tc>
                <a:extLst>
                  <a:ext uri="{0D108BD9-81ED-4DB2-BD59-A6C34878D82A}">
                    <a16:rowId xmlns:a16="http://schemas.microsoft.com/office/drawing/2014/main" val="10009"/>
                  </a:ext>
                </a:extLst>
              </a:tr>
            </a:tbl>
          </a:graphicData>
        </a:graphic>
      </p:graphicFrame>
      <p:sp>
        <p:nvSpPr>
          <p:cNvPr id="6" name="TextBox 5"/>
          <p:cNvSpPr txBox="1"/>
          <p:nvPr/>
        </p:nvSpPr>
        <p:spPr>
          <a:xfrm>
            <a:off x="4995609" y="1195764"/>
            <a:ext cx="3795822" cy="523220"/>
          </a:xfrm>
          <a:prstGeom prst="rect">
            <a:avLst/>
          </a:prstGeom>
          <a:noFill/>
        </p:spPr>
        <p:txBody>
          <a:bodyPr wrap="square" numCol="1" rtlCol="0">
            <a:spAutoFit/>
          </a:bodyPr>
          <a:lstStyle/>
          <a:p>
            <a:pPr algn="ctr"/>
            <a:r>
              <a:rPr lang="en-US" sz="2800" dirty="0"/>
              <a:t>School Aid 2020 - 21</a:t>
            </a:r>
          </a:p>
        </p:txBody>
      </p:sp>
    </p:spTree>
    <p:extLst>
      <p:ext uri="{BB962C8B-B14F-4D97-AF65-F5344CB8AC3E}">
        <p14:creationId xmlns:p14="http://schemas.microsoft.com/office/powerpoint/2010/main" val="324106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7251424" cy="1143000"/>
          </a:xfrm>
          <a:prstGeom prst="rect">
            <a:avLst/>
          </a:prstGeom>
        </p:spPr>
        <p:txBody>
          <a:bodyPr numCol="1">
            <a:normAutofit fontScale="77500" lnSpcReduction="20000"/>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Agenda for Budget Adoption</a:t>
            </a:r>
          </a:p>
        </p:txBody>
      </p:sp>
      <p:sp>
        <p:nvSpPr>
          <p:cNvPr id="3" name="Content Placeholder 2"/>
          <p:cNvSpPr txBox="1">
            <a:spLocks/>
          </p:cNvSpPr>
          <p:nvPr/>
        </p:nvSpPr>
        <p:spPr>
          <a:xfrm>
            <a:off x="457200" y="1323202"/>
            <a:ext cx="8229600" cy="4802967"/>
          </a:xfrm>
          <a:prstGeom prst="rect">
            <a:avLst/>
          </a:prstGeom>
        </p:spPr>
        <p:txBody>
          <a:bodyPr numCol="1">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r>
              <a:rPr lang="en-US" dirty="0"/>
              <a:t>Introduction: </a:t>
            </a:r>
          </a:p>
          <a:p>
            <a:r>
              <a:rPr lang="en-US" dirty="0"/>
              <a:t>Impact of COVID - 19</a:t>
            </a:r>
          </a:p>
          <a:p>
            <a:r>
              <a:rPr lang="en-US" dirty="0"/>
              <a:t>Are taxpayers getting a return on their investment?</a:t>
            </a:r>
          </a:p>
          <a:p>
            <a:r>
              <a:rPr lang="en-US" dirty="0"/>
              <a:t>Responsible decision-making.</a:t>
            </a:r>
          </a:p>
          <a:p>
            <a:r>
              <a:rPr lang="en-US" dirty="0"/>
              <a:t>Implementing the strategic plan to promote academic excellence.</a:t>
            </a:r>
          </a:p>
          <a:p>
            <a:r>
              <a:rPr lang="en-US" dirty="0"/>
              <a:t>Reviewing budget highlights.</a:t>
            </a:r>
          </a:p>
          <a:p>
            <a:r>
              <a:rPr lang="en-US" dirty="0"/>
              <a:t>Assessing fiscal fitness.</a:t>
            </a:r>
          </a:p>
          <a:p>
            <a:r>
              <a:rPr lang="en-US" dirty="0"/>
              <a:t>3 part budget.</a:t>
            </a:r>
          </a:p>
          <a:p>
            <a:r>
              <a:rPr lang="en-US" dirty="0"/>
              <a:t>Providing voter information.</a:t>
            </a:r>
          </a:p>
          <a:p>
            <a:r>
              <a:rPr lang="en-US" dirty="0"/>
              <a:t>Line by line budget. </a:t>
            </a:r>
          </a:p>
          <a:p>
            <a:endParaRPr lang="en-US" dirty="0"/>
          </a:p>
          <a:p>
            <a:pPr marL="0" indent="0">
              <a:buFont typeface="Wingdings" pitchFamily="2" charset="2"/>
              <a:buNone/>
            </a:pPr>
            <a:endParaRPr lang="en-US" dirty="0"/>
          </a:p>
          <a:p>
            <a:endParaRPr lang="en-US" dirty="0"/>
          </a:p>
          <a:p>
            <a:endParaRPr lang="en-US" dirty="0"/>
          </a:p>
        </p:txBody>
      </p:sp>
      <p:pic>
        <p:nvPicPr>
          <p:cNvPr id="4" name="Picture 3" descr="Logo 2_Final.jpg"/>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761958" y="115448"/>
            <a:ext cx="1207754" cy="1207754"/>
          </a:xfrm>
          <a:prstGeom prst="rect">
            <a:avLst/>
          </a:prstGeom>
        </p:spPr>
      </p:pic>
      <p:sp>
        <p:nvSpPr>
          <p:cNvPr id="5" name="TextBox 4"/>
          <p:cNvSpPr txBox="1"/>
          <p:nvPr/>
        </p:nvSpPr>
        <p:spPr>
          <a:xfrm>
            <a:off x="236079" y="708290"/>
            <a:ext cx="184666" cy="369332"/>
          </a:xfrm>
          <a:prstGeom prst="rect">
            <a:avLst/>
          </a:prstGeom>
          <a:noFill/>
        </p:spPr>
        <p:txBody>
          <a:bodyPr wrap="none" numCol="1" rtlCol="0">
            <a:spAutoFit/>
          </a:bodyPr>
          <a:lstStyle/>
          <a:p>
            <a:endParaRPr lang="en-US" dirty="0"/>
          </a:p>
        </p:txBody>
      </p:sp>
    </p:spTree>
    <p:extLst>
      <p:ext uri="{BB962C8B-B14F-4D97-AF65-F5344CB8AC3E}">
        <p14:creationId xmlns:p14="http://schemas.microsoft.com/office/powerpoint/2010/main" val="216898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Revenues: Revised</a:t>
            </a:r>
          </a:p>
        </p:txBody>
      </p:sp>
      <p:sp>
        <p:nvSpPr>
          <p:cNvPr id="3" name="Content Placeholder 2"/>
          <p:cNvSpPr>
            <a:spLocks noGrp="1"/>
          </p:cNvSpPr>
          <p:nvPr>
            <p:ph sz="quarter" idx="13"/>
          </p:nvPr>
        </p:nvSpPr>
        <p:spPr/>
        <p:txBody>
          <a:bodyPr numCol="1"/>
          <a:lstStyle/>
          <a:p>
            <a:r>
              <a:rPr lang="en-US" dirty="0"/>
              <a:t>Governor’s Budget</a:t>
            </a:r>
          </a:p>
          <a:p>
            <a:pPr marL="0" indent="0" algn="ctr">
              <a:buNone/>
            </a:pPr>
            <a:r>
              <a:rPr lang="en-US" dirty="0"/>
              <a:t>$10,694,429</a:t>
            </a:r>
          </a:p>
          <a:p>
            <a:endParaRPr lang="en-US" dirty="0"/>
          </a:p>
        </p:txBody>
      </p:sp>
      <p:sp>
        <p:nvSpPr>
          <p:cNvPr id="4" name="Content Placeholder 3"/>
          <p:cNvSpPr>
            <a:spLocks noGrp="1"/>
          </p:cNvSpPr>
          <p:nvPr>
            <p:ph sz="quarter" idx="14"/>
          </p:nvPr>
        </p:nvSpPr>
        <p:spPr/>
        <p:txBody>
          <a:bodyPr numCol="1"/>
          <a:lstStyle/>
          <a:p>
            <a:r>
              <a:rPr lang="en-US" dirty="0"/>
              <a:t>Our Revised Budget</a:t>
            </a:r>
          </a:p>
          <a:p>
            <a:pPr marL="0" indent="0" algn="ctr">
              <a:buNone/>
            </a:pPr>
            <a:r>
              <a:rPr lang="en-US" dirty="0"/>
              <a:t>$10,614,429</a:t>
            </a:r>
          </a:p>
        </p:txBody>
      </p:sp>
    </p:spTree>
    <p:extLst>
      <p:ext uri="{BB962C8B-B14F-4D97-AF65-F5344CB8AC3E}">
        <p14:creationId xmlns:p14="http://schemas.microsoft.com/office/powerpoint/2010/main" val="2926275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6" y="570156"/>
            <a:ext cx="8020050" cy="1054250"/>
          </a:xfrm>
        </p:spPr>
        <p:txBody>
          <a:bodyPr numCol="1"/>
          <a:lstStyle/>
          <a:p>
            <a:r>
              <a:rPr lang="en-US" sz="3600" dirty="0"/>
              <a:t>2019 </a:t>
            </a:r>
            <a:r>
              <a:rPr lang="en-US" sz="3600" dirty="0" err="1"/>
              <a:t>Spackenkill</a:t>
            </a:r>
            <a:r>
              <a:rPr lang="en-US" sz="3600" dirty="0"/>
              <a:t> School District</a:t>
            </a:r>
            <a:br>
              <a:rPr lang="en-US" sz="3600" dirty="0"/>
            </a:br>
            <a:r>
              <a:rPr lang="en-US" sz="3600" dirty="0"/>
              <a:t>Tax Warrant and Tax Rates</a:t>
            </a:r>
          </a:p>
        </p:txBody>
      </p:sp>
      <p:sp>
        <p:nvSpPr>
          <p:cNvPr id="9" name="TextBox 8"/>
          <p:cNvSpPr txBox="1"/>
          <p:nvPr/>
        </p:nvSpPr>
        <p:spPr>
          <a:xfrm>
            <a:off x="581026" y="2219325"/>
            <a:ext cx="8096249" cy="3970318"/>
          </a:xfrm>
          <a:prstGeom prst="rect">
            <a:avLst/>
          </a:prstGeom>
          <a:noFill/>
        </p:spPr>
        <p:txBody>
          <a:bodyPr wrap="square" rtlCol="0">
            <a:spAutoFit/>
          </a:bodyPr>
          <a:lstStyle/>
          <a:p>
            <a:pPr marL="285750" indent="-285750">
              <a:buFont typeface="Arial" panose="020B0604020202020204" pitchFamily="34" charset="0"/>
              <a:buChar char="•"/>
            </a:pPr>
            <a:r>
              <a:rPr lang="en-US" sz="2000" dirty="0"/>
              <a:t>2019 Tax Warrant was $30,299,099 as estimated at Budget Adoption</a:t>
            </a:r>
          </a:p>
          <a:p>
            <a:pPr marL="285750" indent="-285750">
              <a:buFont typeface="Arial" panose="020B0604020202020204" pitchFamily="34" charset="0"/>
              <a:buChar char="•"/>
            </a:pPr>
            <a:r>
              <a:rPr lang="en-US" sz="2000" dirty="0"/>
              <a:t>2019 Tax Warrant increase was 2.51%</a:t>
            </a:r>
          </a:p>
          <a:p>
            <a:pPr marL="285750" indent="-285750">
              <a:buFont typeface="Arial" panose="020B0604020202020204" pitchFamily="34" charset="0"/>
              <a:buChar char="•"/>
            </a:pPr>
            <a:endParaRPr lang="en-US" sz="2000" dirty="0"/>
          </a:p>
          <a:p>
            <a:r>
              <a:rPr lang="en-US" sz="2000" dirty="0"/>
              <a:t>							Homestead			Non-Homestead</a:t>
            </a:r>
          </a:p>
          <a:p>
            <a:r>
              <a:rPr lang="en-US" sz="2000" dirty="0"/>
              <a:t>Assessments				           7.41%				          2.63%</a:t>
            </a:r>
          </a:p>
          <a:p>
            <a:endParaRPr lang="en-US" sz="2000" dirty="0"/>
          </a:p>
          <a:p>
            <a:r>
              <a:rPr lang="en-US" sz="2000" dirty="0"/>
              <a:t>Rate Increase					   -4.51%				    -.17%</a:t>
            </a:r>
          </a:p>
          <a:p>
            <a:endParaRPr lang="en-US" sz="2000" dirty="0"/>
          </a:p>
          <a:p>
            <a:r>
              <a:rPr lang="en-US" sz="2000" dirty="0"/>
              <a:t>Rate per thousand			          $22.25					  $58.00</a:t>
            </a:r>
          </a:p>
          <a:p>
            <a:endParaRPr lang="en-US" dirty="0"/>
          </a:p>
          <a:p>
            <a:endParaRPr lang="en-US" sz="1400" dirty="0"/>
          </a:p>
          <a:p>
            <a:pPr marL="285750" indent="-285750">
              <a:buFont typeface="Arial" panose="020B0604020202020204" pitchFamily="34" charset="0"/>
              <a:buChar char="•"/>
            </a:pPr>
            <a:r>
              <a:rPr lang="en-US" sz="2000" dirty="0"/>
              <a:t>Based on a house assessed a $200,000 , a tax decrease of approximately $212 in 2019</a:t>
            </a:r>
          </a:p>
        </p:txBody>
      </p:sp>
    </p:spTree>
    <p:extLst>
      <p:ext uri="{BB962C8B-B14F-4D97-AF65-F5344CB8AC3E}">
        <p14:creationId xmlns:p14="http://schemas.microsoft.com/office/powerpoint/2010/main" val="3779214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017984" y="2128838"/>
          <a:ext cx="7108032" cy="2600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9555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500-00000A000000}"/>
              </a:ext>
            </a:extLst>
          </p:cNvPr>
          <p:cNvGraphicFramePr>
            <a:graphicFrameLocks/>
          </p:cNvGraphicFramePr>
          <p:nvPr/>
        </p:nvGraphicFramePr>
        <p:xfrm>
          <a:off x="1828800" y="1885950"/>
          <a:ext cx="5286375" cy="2486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623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500-000007000000}"/>
              </a:ext>
            </a:extLst>
          </p:cNvPr>
          <p:cNvGraphicFramePr>
            <a:graphicFrameLocks/>
          </p:cNvGraphicFramePr>
          <p:nvPr/>
        </p:nvGraphicFramePr>
        <p:xfrm>
          <a:off x="1771651" y="1821656"/>
          <a:ext cx="5214938" cy="2343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4267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500-000008000000}"/>
              </a:ext>
            </a:extLst>
          </p:cNvPr>
          <p:cNvGraphicFramePr>
            <a:graphicFrameLocks/>
          </p:cNvGraphicFramePr>
          <p:nvPr/>
        </p:nvGraphicFramePr>
        <p:xfrm>
          <a:off x="1921669" y="2028825"/>
          <a:ext cx="5236369" cy="2428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2172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500-000009000000}"/>
              </a:ext>
            </a:extLst>
          </p:cNvPr>
          <p:cNvGraphicFramePr>
            <a:graphicFrameLocks/>
          </p:cNvGraphicFramePr>
          <p:nvPr/>
        </p:nvGraphicFramePr>
        <p:xfrm>
          <a:off x="1978819" y="2035969"/>
          <a:ext cx="5150644" cy="24110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8521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500-000014000000}"/>
              </a:ext>
            </a:extLst>
          </p:cNvPr>
          <p:cNvGraphicFramePr>
            <a:graphicFrameLocks/>
          </p:cNvGraphicFramePr>
          <p:nvPr/>
        </p:nvGraphicFramePr>
        <p:xfrm>
          <a:off x="1993107" y="2057400"/>
          <a:ext cx="4693444" cy="2400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900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7314" y="268187"/>
            <a:ext cx="8229600" cy="772766"/>
          </a:xfrm>
          <a:prstGeom prst="rect">
            <a:avLst/>
          </a:prstGeom>
        </p:spPr>
        <p:txBody>
          <a:bodyPr numCol="1"/>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Key Cost Budget Drivers</a:t>
            </a:r>
          </a:p>
        </p:txBody>
      </p:sp>
      <p:sp>
        <p:nvSpPr>
          <p:cNvPr id="3" name="Content Placeholder 2"/>
          <p:cNvSpPr txBox="1">
            <a:spLocks/>
          </p:cNvSpPr>
          <p:nvPr/>
        </p:nvSpPr>
        <p:spPr>
          <a:xfrm>
            <a:off x="437314" y="1215520"/>
            <a:ext cx="8326582" cy="4904193"/>
          </a:xfrm>
          <a:prstGeom prst="rect">
            <a:avLst/>
          </a:prstGeom>
        </p:spPr>
        <p:txBody>
          <a:bodyPr numCol="1">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u="sng" dirty="0"/>
              <a:t>2020-2021 Budget</a:t>
            </a:r>
            <a:r>
              <a:rPr lang="en-US" u="sng" dirty="0"/>
              <a:t> </a:t>
            </a:r>
          </a:p>
          <a:p>
            <a:r>
              <a:rPr lang="en-US" dirty="0"/>
              <a:t>Salaries  							$23,891,736	49% </a:t>
            </a:r>
          </a:p>
          <a:p>
            <a:r>
              <a:rPr lang="en-US" dirty="0"/>
              <a:t>Health Insurance  				$  7,949,899    17%</a:t>
            </a:r>
          </a:p>
          <a:p>
            <a:r>
              <a:rPr lang="en-US" dirty="0"/>
              <a:t>BOCES  							     $  3,853,169 	  8%</a:t>
            </a:r>
          </a:p>
          <a:p>
            <a:r>
              <a:rPr lang="en-US" dirty="0"/>
              <a:t>Employees' Retirement  		$     614,000</a:t>
            </a:r>
          </a:p>
          <a:p>
            <a:r>
              <a:rPr lang="en-US" dirty="0"/>
              <a:t>Teachers' Retirement  	     	$  2,076,075 	  6%</a:t>
            </a:r>
          </a:p>
          <a:p>
            <a:r>
              <a:rPr lang="en-US" dirty="0"/>
              <a:t>Debt Service  					     $  2,555,888      5%</a:t>
            </a:r>
          </a:p>
          <a:p>
            <a:r>
              <a:rPr lang="en-US" dirty="0"/>
              <a:t>Total  of key drivers			$40,940,767     85% </a:t>
            </a:r>
          </a:p>
          <a:p>
            <a:r>
              <a:rPr lang="en-US" dirty="0"/>
              <a:t>Total Budget  					     </a:t>
            </a:r>
            <a:r>
              <a:rPr lang="en-US" b="1" dirty="0"/>
              <a:t>$48,068,456 </a:t>
            </a:r>
          </a:p>
        </p:txBody>
      </p:sp>
      <p:pic>
        <p:nvPicPr>
          <p:cNvPr id="4" name="Picture 3" descr="Logo 2_Final.jpg"/>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833531" y="203433"/>
            <a:ext cx="1207754" cy="1207754"/>
          </a:xfrm>
          <a:prstGeom prst="rect">
            <a:avLst/>
          </a:prstGeom>
        </p:spPr>
      </p:pic>
      <p:sp>
        <p:nvSpPr>
          <p:cNvPr id="5" name="TextBox 4"/>
          <p:cNvSpPr txBox="1"/>
          <p:nvPr/>
        </p:nvSpPr>
        <p:spPr>
          <a:xfrm>
            <a:off x="260922" y="843339"/>
            <a:ext cx="184666" cy="369332"/>
          </a:xfrm>
          <a:prstGeom prst="rect">
            <a:avLst/>
          </a:prstGeom>
          <a:noFill/>
        </p:spPr>
        <p:txBody>
          <a:bodyPr wrap="none" numCol="1" rtlCol="0">
            <a:spAutoFit/>
          </a:bodyPr>
          <a:lstStyle/>
          <a:p>
            <a:endParaRPr lang="en-US" dirty="0"/>
          </a:p>
        </p:txBody>
      </p:sp>
    </p:spTree>
    <p:extLst>
      <p:ext uri="{BB962C8B-B14F-4D97-AF65-F5344CB8AC3E}">
        <p14:creationId xmlns:p14="http://schemas.microsoft.com/office/powerpoint/2010/main" val="4240089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9939" y="274638"/>
            <a:ext cx="8229600" cy="1143000"/>
          </a:xfrm>
          <a:prstGeom prst="rect">
            <a:avLst/>
          </a:prstGeom>
        </p:spPr>
        <p:txBody>
          <a:bodyPr numCol="1"/>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Projected Budget Increases: 2020-21</a:t>
            </a:r>
          </a:p>
        </p:txBody>
      </p:sp>
      <p:sp>
        <p:nvSpPr>
          <p:cNvPr id="3" name="Content Placeholder 2"/>
          <p:cNvSpPr txBox="1">
            <a:spLocks/>
          </p:cNvSpPr>
          <p:nvPr/>
        </p:nvSpPr>
        <p:spPr>
          <a:xfrm>
            <a:off x="296765" y="1600201"/>
            <a:ext cx="8642839" cy="4525963"/>
          </a:xfrm>
          <a:prstGeom prst="rect">
            <a:avLst/>
          </a:prstGeom>
        </p:spPr>
        <p:txBody>
          <a:bodyPr numCol="1">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Salaries  								$23,891,736          .5% </a:t>
            </a:r>
          </a:p>
          <a:p>
            <a:r>
              <a:rPr lang="en-US" dirty="0"/>
              <a:t>Health Insurance  					$  7,949,899        1.5%</a:t>
            </a:r>
          </a:p>
          <a:p>
            <a:r>
              <a:rPr lang="en-US" dirty="0"/>
              <a:t>BOCES  								$  3,853,169        3.5%</a:t>
            </a:r>
          </a:p>
          <a:p>
            <a:r>
              <a:rPr lang="en-US" dirty="0"/>
              <a:t>Employees' Retirement  			$     614,000       (10%)   </a:t>
            </a:r>
          </a:p>
          <a:p>
            <a:r>
              <a:rPr lang="en-US" dirty="0"/>
              <a:t>Teachers' Retirement  	     		$  2,076,075        3.8%</a:t>
            </a:r>
          </a:p>
          <a:p>
            <a:r>
              <a:rPr lang="en-US" dirty="0"/>
              <a:t>Debt Service  						$  2,555,888         26%</a:t>
            </a:r>
          </a:p>
          <a:p>
            <a:r>
              <a:rPr lang="en-US" dirty="0"/>
              <a:t>Total  of key drivers				$40,940,767       </a:t>
            </a:r>
          </a:p>
          <a:p>
            <a:r>
              <a:rPr lang="en-US" dirty="0"/>
              <a:t>Total Budget  						$48,068,456 </a:t>
            </a:r>
          </a:p>
          <a:p>
            <a:pPr marL="0" indent="0">
              <a:buNone/>
            </a:pPr>
            <a:r>
              <a:rPr lang="en-US" dirty="0"/>
              <a:t>     </a:t>
            </a:r>
          </a:p>
          <a:p>
            <a:endParaRPr lang="en-US" dirty="0"/>
          </a:p>
        </p:txBody>
      </p:sp>
    </p:spTree>
    <p:extLst>
      <p:ext uri="{BB962C8B-B14F-4D97-AF65-F5344CB8AC3E}">
        <p14:creationId xmlns:p14="http://schemas.microsoft.com/office/powerpoint/2010/main" val="249572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20-03-19 at 2.24.54 PM.png"/>
          <p:cNvPicPr>
            <a:picLocks noGrp="1" noChangeAspect="1"/>
          </p:cNvPicPr>
          <p:nvPr>
            <p:ph idx="1"/>
          </p:nvPr>
        </p:nvPicPr>
        <p:blipFill>
          <a:blip r:embed="rId2">
            <a:extLst>
              <a:ext uri="{28A0092B-C50C-407E-A947-70E740481C1C}">
                <a14:useLocalDpi xmlns:a14="http://schemas.microsoft.com/office/drawing/2010/main" val="0"/>
              </a:ext>
            </a:extLst>
          </a:blip>
          <a:srcRect t="5299" b="5299"/>
          <a:stretch>
            <a:fillRect/>
          </a:stretch>
        </p:blipFill>
        <p:spPr>
          <a:xfrm>
            <a:off x="544481" y="2173719"/>
            <a:ext cx="8049334" cy="4029928"/>
          </a:xfrm>
        </p:spPr>
      </p:pic>
      <p:sp>
        <p:nvSpPr>
          <p:cNvPr id="3" name="Title 2"/>
          <p:cNvSpPr>
            <a:spLocks noGrp="1"/>
          </p:cNvSpPr>
          <p:nvPr>
            <p:ph type="title"/>
          </p:nvPr>
        </p:nvSpPr>
        <p:spPr>
          <a:xfrm>
            <a:off x="688490" y="554182"/>
            <a:ext cx="7756263" cy="720436"/>
          </a:xfrm>
        </p:spPr>
        <p:txBody>
          <a:bodyPr numCol="1"/>
          <a:lstStyle/>
          <a:p>
            <a:r>
              <a:rPr lang="en-US" dirty="0"/>
              <a:t>What will be the fiscal impact of COVID </a:t>
            </a:r>
            <a:r>
              <a:rPr lang="mr-IN" altLang="mr-IN" dirty="0"/>
              <a:t>–</a:t>
            </a:r>
            <a:r>
              <a:rPr lang="en-US" dirty="0"/>
              <a:t> 19?</a:t>
            </a:r>
          </a:p>
        </p:txBody>
      </p:sp>
    </p:spTree>
    <p:extLst>
      <p:ext uri="{BB962C8B-B14F-4D97-AF65-F5344CB8AC3E}">
        <p14:creationId xmlns:p14="http://schemas.microsoft.com/office/powerpoint/2010/main" val="3379851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0"/>
          <p:cNvSpPr>
            <a:spLocks noGrp="1"/>
          </p:cNvSpPr>
          <p:nvPr>
            <p:ph type="sldNum" sz="quarter" idx="12"/>
          </p:nvPr>
        </p:nvSpPr>
        <p:spPr>
          <a:xfrm>
            <a:off x="8222795" y="6296057"/>
            <a:ext cx="2133600" cy="365125"/>
          </a:xfrm>
        </p:spPr>
        <p:txBody>
          <a:bodyPr numCol="1"/>
          <a:lstStyle/>
          <a:p>
            <a:fld id="{06D8606F-D8F5-4367-955E-411B74FFFE49}" type="slidenum">
              <a:rPr lang="en-US" smtClean="0"/>
              <a:pPr/>
              <a:t>30</a:t>
            </a:fld>
            <a:endParaRPr lang="en-US" dirty="0"/>
          </a:p>
        </p:txBody>
      </p:sp>
      <p:sp>
        <p:nvSpPr>
          <p:cNvPr id="4" name="Content Placeholder 6"/>
          <p:cNvSpPr txBox="1">
            <a:spLocks/>
          </p:cNvSpPr>
          <p:nvPr/>
        </p:nvSpPr>
        <p:spPr>
          <a:xfrm>
            <a:off x="140029" y="1768491"/>
            <a:ext cx="8940559" cy="4572000"/>
          </a:xfrm>
          <a:prstGeom prst="rect">
            <a:avLst/>
          </a:prstGeom>
          <a:ln w="6350">
            <a:solidFill>
              <a:schemeClr val="tx1"/>
            </a:solidFill>
          </a:ln>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25780" indent="-457200">
              <a:lnSpc>
                <a:spcPct val="200000"/>
              </a:lnSpc>
              <a:buFont typeface="Arial" panose="020B0604020202020204" pitchFamily="34" charset="0"/>
              <a:buChar char="•"/>
              <a:defRPr/>
            </a:pPr>
            <a:r>
              <a:rPr lang="en-US" sz="2000" dirty="0">
                <a:ea typeface="Adobe Heiti Std R" pitchFamily="34" charset="-128"/>
              </a:rPr>
              <a:t>2020 - 2021 Superintendent’s Budget		           $48,068,456</a:t>
            </a:r>
          </a:p>
          <a:p>
            <a:pPr marL="525780" indent="-457200">
              <a:lnSpc>
                <a:spcPct val="200000"/>
              </a:lnSpc>
              <a:buFont typeface="Arial" panose="020B0604020202020204" pitchFamily="34" charset="0"/>
              <a:buChar char="•"/>
              <a:defRPr/>
            </a:pPr>
            <a:r>
              <a:rPr lang="en-US" sz="2000" dirty="0">
                <a:ea typeface="Adobe Heiti Std R" pitchFamily="34" charset="-128"/>
              </a:rPr>
              <a:t>2019 - 2020 Budget				               	           $47,162,497</a:t>
            </a:r>
          </a:p>
          <a:p>
            <a:pPr marL="525780" indent="-457200">
              <a:lnSpc>
                <a:spcPct val="200000"/>
              </a:lnSpc>
              <a:buFont typeface="Arial" panose="020B0604020202020204" pitchFamily="34" charset="0"/>
              <a:buChar char="•"/>
              <a:defRPr/>
            </a:pPr>
            <a:r>
              <a:rPr lang="en-US" sz="2000" dirty="0">
                <a:ea typeface="Adobe Heiti Std R" pitchFamily="34" charset="-128"/>
              </a:rPr>
              <a:t>Increase Amount							       $        905,959</a:t>
            </a:r>
          </a:p>
          <a:p>
            <a:pPr marL="525780" indent="-457200">
              <a:lnSpc>
                <a:spcPct val="200000"/>
              </a:lnSpc>
              <a:buFont typeface="Arial" panose="020B0604020202020204" pitchFamily="34" charset="0"/>
              <a:buChar char="•"/>
              <a:defRPr/>
            </a:pPr>
            <a:r>
              <a:rPr lang="en-US" sz="2000" dirty="0">
                <a:ea typeface="Adobe Heiti Std R" pitchFamily="34" charset="-128"/>
              </a:rPr>
              <a:t>Percent Increase			                    		                     1.92%</a:t>
            </a:r>
          </a:p>
          <a:p>
            <a:pPr marL="525780" indent="-457200">
              <a:lnSpc>
                <a:spcPct val="200000"/>
              </a:lnSpc>
              <a:spcAft>
                <a:spcPts val="1200"/>
              </a:spcAft>
              <a:buFont typeface="Arial" panose="020B0604020202020204" pitchFamily="34" charset="0"/>
              <a:buChar char="•"/>
              <a:defRPr/>
            </a:pPr>
            <a:r>
              <a:rPr lang="en-US" sz="2000" dirty="0">
                <a:ea typeface="Adobe Heiti Std R" pitchFamily="34" charset="-128"/>
              </a:rPr>
              <a:t>Tax Levy Increase								             1.89%	     </a:t>
            </a:r>
            <a:endParaRPr lang="en-US" sz="2000" b="1" dirty="0">
              <a:effectLst>
                <a:outerShdw blurRad="38100" dist="38100" dir="2700000" algn="tl">
                  <a:srgbClr val="444D26"/>
                </a:outerShdw>
              </a:effectLst>
              <a:latin typeface="Adobe Heiti Std R" pitchFamily="34" charset="-128"/>
              <a:ea typeface="Adobe Heiti Std R" pitchFamily="34" charset="-128"/>
            </a:endParaRPr>
          </a:p>
        </p:txBody>
      </p:sp>
      <p:sp>
        <p:nvSpPr>
          <p:cNvPr id="5" name="Slide Number Placeholder 9"/>
          <p:cNvSpPr txBox="1">
            <a:spLocks noGrp="1"/>
          </p:cNvSpPr>
          <p:nvPr/>
        </p:nvSpPr>
        <p:spPr>
          <a:xfrm>
            <a:off x="11423195" y="6340491"/>
            <a:ext cx="914400" cy="457200"/>
          </a:xfrm>
          <a:prstGeom prst="rect">
            <a:avLst/>
          </a:prstGeom>
          <a:noFill/>
        </p:spPr>
        <p:txBody>
          <a:bodyPr numCol="1" anchor="ctr"/>
          <a:lstStyle/>
          <a:p>
            <a:pPr algn="ctr">
              <a:defRPr/>
            </a:pPr>
            <a:endParaRPr lang="en-US" sz="1300" dirty="0">
              <a:solidFill>
                <a:schemeClr val="tx2">
                  <a:lumMod val="50000"/>
                </a:schemeClr>
              </a:solidFill>
            </a:endParaRPr>
          </a:p>
        </p:txBody>
      </p:sp>
      <p:sp>
        <p:nvSpPr>
          <p:cNvPr id="6" name="Footer Placeholder 3"/>
          <p:cNvSpPr txBox="1">
            <a:spLocks noGrp="1"/>
          </p:cNvSpPr>
          <p:nvPr/>
        </p:nvSpPr>
        <p:spPr>
          <a:xfrm>
            <a:off x="2583995" y="6340491"/>
            <a:ext cx="7315200" cy="457200"/>
          </a:xfrm>
          <a:prstGeom prst="rect">
            <a:avLst/>
          </a:prstGeom>
          <a:noFill/>
          <a:ln w="9525">
            <a:noFill/>
            <a:miter lim="800000"/>
            <a:headEnd/>
            <a:tailEnd/>
          </a:ln>
        </p:spPr>
        <p:txBody>
          <a:bodyPr numCol="1" anchor="b"/>
          <a:lstStyle/>
          <a:p>
            <a:pPr algn="ctr"/>
            <a:endParaRPr lang="en-US" sz="1000" dirty="0"/>
          </a:p>
        </p:txBody>
      </p:sp>
      <p:sp>
        <p:nvSpPr>
          <p:cNvPr id="7" name="Text Box 12"/>
          <p:cNvSpPr txBox="1">
            <a:spLocks noChangeArrowheads="1"/>
          </p:cNvSpPr>
          <p:nvPr/>
        </p:nvSpPr>
        <p:spPr>
          <a:xfrm>
            <a:off x="2660195" y="320707"/>
            <a:ext cx="5638800" cy="366713"/>
          </a:xfrm>
          <a:prstGeom prst="rect">
            <a:avLst/>
          </a:prstGeom>
          <a:noFill/>
          <a:ln w="9525">
            <a:noFill/>
            <a:miter lim="800000"/>
            <a:headEnd/>
            <a:tailEnd/>
          </a:ln>
        </p:spPr>
        <p:txBody>
          <a:bodyPr numCol="1">
            <a:spAutoFit/>
          </a:bodyPr>
          <a:lstStyle/>
          <a:p>
            <a:endParaRPr lang="en-US" dirty="0">
              <a:latin typeface="Arial" charset="0"/>
            </a:endParaRPr>
          </a:p>
        </p:txBody>
      </p:sp>
      <p:sp>
        <p:nvSpPr>
          <p:cNvPr id="8" name="Footer Placeholder 3"/>
          <p:cNvSpPr txBox="1">
            <a:spLocks noGrp="1"/>
          </p:cNvSpPr>
          <p:nvPr/>
        </p:nvSpPr>
        <p:spPr>
          <a:xfrm>
            <a:off x="1642904" y="320690"/>
            <a:ext cx="5562600" cy="990600"/>
          </a:xfrm>
          <a:prstGeom prst="rect">
            <a:avLst/>
          </a:prstGeom>
          <a:noFill/>
          <a:ln w="9525">
            <a:noFill/>
            <a:miter lim="800000"/>
            <a:headEnd/>
            <a:tailEnd/>
          </a:ln>
        </p:spPr>
        <p:txBody>
          <a:bodyPr numCol="1" anchor="b"/>
          <a:lstStyle/>
          <a:p>
            <a:pPr algn="r"/>
            <a:endParaRPr lang="en-US" sz="1000" dirty="0"/>
          </a:p>
        </p:txBody>
      </p:sp>
      <p:sp>
        <p:nvSpPr>
          <p:cNvPr id="9" name="Text Box 14"/>
          <p:cNvSpPr txBox="1">
            <a:spLocks noChangeArrowheads="1"/>
          </p:cNvSpPr>
          <p:nvPr/>
        </p:nvSpPr>
        <p:spPr>
          <a:xfrm>
            <a:off x="2507795" y="320707"/>
            <a:ext cx="5943600" cy="366713"/>
          </a:xfrm>
          <a:prstGeom prst="rect">
            <a:avLst/>
          </a:prstGeom>
          <a:noFill/>
          <a:ln w="9525">
            <a:noFill/>
            <a:miter lim="800000"/>
            <a:headEnd/>
            <a:tailEnd/>
          </a:ln>
        </p:spPr>
        <p:txBody>
          <a:bodyPr numCol="1">
            <a:spAutoFit/>
          </a:bodyPr>
          <a:lstStyle/>
          <a:p>
            <a:endParaRPr lang="en-US" dirty="0">
              <a:latin typeface="Arial" charset="0"/>
            </a:endParaRPr>
          </a:p>
        </p:txBody>
      </p:sp>
      <p:sp>
        <p:nvSpPr>
          <p:cNvPr id="10" name="Text Box 16"/>
          <p:cNvSpPr txBox="1">
            <a:spLocks noChangeArrowheads="1"/>
          </p:cNvSpPr>
          <p:nvPr/>
        </p:nvSpPr>
        <p:spPr>
          <a:xfrm>
            <a:off x="383329" y="568097"/>
            <a:ext cx="7272867" cy="646331"/>
          </a:xfrm>
          <a:prstGeom prst="rect">
            <a:avLst/>
          </a:prstGeom>
          <a:noFill/>
          <a:ln w="9525">
            <a:noFill/>
            <a:miter lim="800000"/>
            <a:headEnd/>
            <a:tailEnd/>
          </a:ln>
        </p:spPr>
        <p:txBody>
          <a:bodyPr wrap="square" numCol="1">
            <a:spAutoFit/>
          </a:bodyPr>
          <a:lstStyle/>
          <a:p>
            <a:pPr algn="ctr">
              <a:defRPr/>
            </a:pPr>
            <a:r>
              <a:rPr lang="en-US" sz="2900" b="1" dirty="0">
                <a:cs typeface="Arial" pitchFamily="34" charset="0"/>
              </a:rPr>
              <a:t>      </a:t>
            </a:r>
            <a:r>
              <a:rPr lang="en-US" sz="3600" b="1" dirty="0">
                <a:cs typeface="Arial" pitchFamily="34" charset="0"/>
              </a:rPr>
              <a:t>2020 – 2021 Budget Overview</a:t>
            </a:r>
          </a:p>
        </p:txBody>
      </p:sp>
      <p:pic>
        <p:nvPicPr>
          <p:cNvPr id="11" name="Picture 10" descr="Logo 2_Final.jpg"/>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910343" y="116201"/>
            <a:ext cx="1170245" cy="1195089"/>
          </a:xfrm>
          <a:prstGeom prst="rect">
            <a:avLst/>
          </a:prstGeom>
        </p:spPr>
      </p:pic>
    </p:spTree>
    <p:extLst>
      <p:ext uri="{BB962C8B-B14F-4D97-AF65-F5344CB8AC3E}">
        <p14:creationId xmlns:p14="http://schemas.microsoft.com/office/powerpoint/2010/main" val="2291963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numCol="1"/>
          <a:lstStyle/>
          <a:p>
            <a:fld id="{06D8606F-D8F5-4367-955E-411B74FFFE49}" type="slidenum">
              <a:rPr lang="en-US" smtClean="0"/>
              <a:pPr/>
              <a:t>31</a:t>
            </a:fld>
            <a:endParaRPr lang="en-US" dirty="0"/>
          </a:p>
        </p:txBody>
      </p:sp>
      <p:sp>
        <p:nvSpPr>
          <p:cNvPr id="19460" name="Content Placeholder 6"/>
          <p:cNvSpPr>
            <a:spLocks noGrp="1"/>
          </p:cNvSpPr>
          <p:nvPr>
            <p:ph idx="2147483647"/>
          </p:nvPr>
        </p:nvSpPr>
        <p:spPr>
          <a:xfrm>
            <a:off x="797442" y="1657350"/>
            <a:ext cx="7603607" cy="4169292"/>
          </a:xfrm>
          <a:ln w="6350">
            <a:solidFill>
              <a:schemeClr val="tx1"/>
            </a:solidFill>
          </a:ln>
        </p:spPr>
        <p:txBody>
          <a:bodyPr numCol="1">
            <a:normAutofit fontScale="77500" lnSpcReduction="20000"/>
          </a:bodyPr>
          <a:lstStyle/>
          <a:p>
            <a:pPr marL="240030" indent="0">
              <a:buClr>
                <a:srgbClr val="DFCF04"/>
              </a:buClr>
              <a:buNone/>
              <a:defRPr/>
            </a:pPr>
            <a:r>
              <a:rPr lang="en-US" sz="2900" u="sng" dirty="0">
                <a:effectLst>
                  <a:outerShdw blurRad="38100" dist="38100" dir="2700000" algn="tl">
                    <a:srgbClr val="444D26"/>
                  </a:outerShdw>
                </a:effectLst>
                <a:latin typeface="Book Antiqua" panose="02040602050305030304" pitchFamily="18" charset="0"/>
                <a:ea typeface="Adobe Heiti Std R" pitchFamily="34" charset="-128"/>
              </a:rPr>
              <a:t>Key Factors </a:t>
            </a:r>
          </a:p>
          <a:p>
            <a:pPr marL="497205" indent="-257175">
              <a:lnSpc>
                <a:spcPct val="150000"/>
              </a:lnSpc>
              <a:buClr>
                <a:srgbClr val="DFCF04"/>
              </a:buClr>
              <a:buFont typeface="Wingdings" panose="05000000000000000000" pitchFamily="2" charset="2"/>
              <a:buChar char="Ø"/>
              <a:defRPr/>
            </a:pPr>
            <a:r>
              <a:rPr lang="en-US" sz="2900" dirty="0">
                <a:effectLst>
                  <a:outerShdw blurRad="38100" dist="38100" dir="2700000" algn="tl">
                    <a:srgbClr val="444D26"/>
                  </a:outerShdw>
                </a:effectLst>
                <a:latin typeface="Book Antiqua" panose="02040602050305030304" pitchFamily="18" charset="0"/>
                <a:ea typeface="Adobe Heiti Std R" pitchFamily="34" charset="-128"/>
              </a:rPr>
              <a:t>The Average Annual Change in the CPI for 2019 was less than 2% making the Allowable Levy Growth Factor for the 2020-2021 Tax Levy Limit 1.81%</a:t>
            </a:r>
          </a:p>
          <a:p>
            <a:pPr marL="497205" indent="-257175">
              <a:lnSpc>
                <a:spcPct val="150000"/>
              </a:lnSpc>
              <a:buClr>
                <a:srgbClr val="DFCF04"/>
              </a:buClr>
              <a:buFont typeface="Wingdings" panose="05000000000000000000" pitchFamily="2" charset="2"/>
              <a:buChar char="Ø"/>
              <a:defRPr/>
            </a:pPr>
            <a:r>
              <a:rPr lang="en-US" sz="2900" dirty="0">
                <a:effectLst>
                  <a:outerShdw blurRad="38100" dist="38100" dir="2700000" algn="tl">
                    <a:srgbClr val="444D26"/>
                  </a:outerShdw>
                </a:effectLst>
                <a:latin typeface="Book Antiqua" panose="02040602050305030304" pitchFamily="18" charset="0"/>
                <a:ea typeface="Adobe Heiti Std R" pitchFamily="34" charset="-128"/>
              </a:rPr>
              <a:t>No exclusions for TRS or ERS </a:t>
            </a:r>
          </a:p>
          <a:p>
            <a:pPr marL="497205" indent="-257175">
              <a:lnSpc>
                <a:spcPct val="150000"/>
              </a:lnSpc>
              <a:buClr>
                <a:srgbClr val="DFCF04"/>
              </a:buClr>
              <a:buFont typeface="Wingdings" panose="05000000000000000000" pitchFamily="2" charset="2"/>
              <a:buChar char="Ø"/>
              <a:defRPr/>
            </a:pPr>
            <a:r>
              <a:rPr lang="en-US" sz="2900" dirty="0">
                <a:effectLst>
                  <a:outerShdw blurRad="38100" dist="38100" dir="2700000" algn="tl">
                    <a:srgbClr val="444D26"/>
                  </a:outerShdw>
                </a:effectLst>
                <a:latin typeface="Book Antiqua" panose="02040602050305030304" pitchFamily="18" charset="0"/>
                <a:ea typeface="Adobe Heiti Std R" pitchFamily="34" charset="-128"/>
              </a:rPr>
              <a:t> Tax levy increase cannot exceed 3.7% (rounding) based on exclusions for district capital expenses and growth factor </a:t>
            </a:r>
          </a:p>
          <a:p>
            <a:pPr marL="497205" indent="-257175">
              <a:lnSpc>
                <a:spcPct val="150000"/>
              </a:lnSpc>
              <a:buClr>
                <a:srgbClr val="DFCF04"/>
              </a:buClr>
              <a:buFont typeface="Wingdings" panose="05000000000000000000" pitchFamily="2" charset="2"/>
              <a:buChar char="Ø"/>
              <a:defRPr/>
            </a:pPr>
            <a:r>
              <a:rPr lang="en-US" sz="2900" dirty="0">
                <a:effectLst>
                  <a:outerShdw blurRad="38100" dist="38100" dir="2700000" algn="tl">
                    <a:srgbClr val="444D26"/>
                  </a:outerShdw>
                </a:effectLst>
                <a:latin typeface="Book Antiqua" panose="02040602050305030304" pitchFamily="18" charset="0"/>
                <a:ea typeface="Adobe Heiti Std R" pitchFamily="34" charset="-128"/>
              </a:rPr>
              <a:t>Tax levy proposed will not exceed 2.99%</a:t>
            </a:r>
          </a:p>
          <a:p>
            <a:pPr marL="308610">
              <a:buClr>
                <a:srgbClr val="DFCF04"/>
              </a:buClr>
              <a:buFont typeface="Wingdings" pitchFamily="2" charset="2"/>
              <a:buChar char="Ø"/>
              <a:defRPr/>
            </a:pPr>
            <a:endParaRPr lang="en-US" sz="2900" b="1" dirty="0">
              <a:effectLst>
                <a:outerShdw blurRad="38100" dist="38100" dir="2700000" algn="tl">
                  <a:srgbClr val="444D26"/>
                </a:outerShdw>
              </a:effectLst>
              <a:latin typeface="Adobe Heiti Std R" pitchFamily="34" charset="-128"/>
              <a:ea typeface="Adobe Heiti Std R" pitchFamily="34" charset="-128"/>
            </a:endParaRPr>
          </a:p>
          <a:p>
            <a:pPr marL="308610">
              <a:buClr>
                <a:srgbClr val="DFCF04"/>
              </a:buClr>
              <a:buFont typeface="Wingdings" pitchFamily="2" charset="2"/>
              <a:buChar char="Ø"/>
              <a:defRPr/>
            </a:pPr>
            <a:endParaRPr lang="en-US" sz="1800" b="1" dirty="0">
              <a:effectLst>
                <a:outerShdw blurRad="38100" dist="38100" dir="2700000" algn="tl">
                  <a:srgbClr val="444D26"/>
                </a:outerShdw>
              </a:effectLst>
              <a:latin typeface="Adobe Heiti Std R" pitchFamily="34" charset="-128"/>
              <a:ea typeface="Adobe Heiti Std R" pitchFamily="34" charset="-128"/>
            </a:endParaRPr>
          </a:p>
          <a:p>
            <a:pPr marL="308610">
              <a:buClr>
                <a:srgbClr val="DFCF04"/>
              </a:buClr>
              <a:buFont typeface="Wingdings" pitchFamily="2" charset="2"/>
              <a:buChar char="Ø"/>
              <a:defRPr/>
            </a:pPr>
            <a:endParaRPr lang="en-US" sz="1800" b="1" dirty="0">
              <a:effectLst>
                <a:outerShdw blurRad="38100" dist="38100" dir="2700000" algn="tl">
                  <a:srgbClr val="444D26"/>
                </a:outerShdw>
              </a:effectLst>
              <a:latin typeface="Adobe Heiti Std R" pitchFamily="34" charset="-128"/>
              <a:ea typeface="Adobe Heiti Std R" pitchFamily="34" charset="-128"/>
            </a:endParaRPr>
          </a:p>
          <a:p>
            <a:pPr marL="308610">
              <a:buClr>
                <a:srgbClr val="DFCF04"/>
              </a:buClr>
              <a:buFont typeface="Wingdings" pitchFamily="2" charset="2"/>
              <a:buChar char="Ø"/>
              <a:defRPr/>
            </a:pPr>
            <a:endParaRPr lang="en-US" sz="1800" b="1" dirty="0">
              <a:effectLst>
                <a:outerShdw blurRad="38100" dist="38100" dir="2700000" algn="tl">
                  <a:srgbClr val="444D26"/>
                </a:outerShdw>
              </a:effectLst>
              <a:latin typeface="Adobe Heiti Std R" pitchFamily="34" charset="-128"/>
              <a:ea typeface="Adobe Heiti Std R" pitchFamily="34" charset="-128"/>
            </a:endParaRPr>
          </a:p>
        </p:txBody>
      </p:sp>
      <p:sp>
        <p:nvSpPr>
          <p:cNvPr id="10" name="Slide Number Placeholder 9"/>
          <p:cNvSpPr txBox="1">
            <a:spLocks noGrp="1"/>
          </p:cNvSpPr>
          <p:nvPr/>
        </p:nvSpPr>
        <p:spPr>
          <a:xfrm>
            <a:off x="7315200" y="5657850"/>
            <a:ext cx="685800" cy="342900"/>
          </a:xfrm>
          <a:prstGeom prst="rect">
            <a:avLst/>
          </a:prstGeom>
          <a:noFill/>
        </p:spPr>
        <p:txBody>
          <a:bodyPr numCol="1" anchor="ctr"/>
          <a:lstStyle/>
          <a:p>
            <a:pPr algn="ctr">
              <a:defRPr/>
            </a:pPr>
            <a:endParaRPr lang="en-US" sz="975" dirty="0">
              <a:solidFill>
                <a:schemeClr val="tx2">
                  <a:lumMod val="50000"/>
                </a:schemeClr>
              </a:solidFill>
            </a:endParaRPr>
          </a:p>
        </p:txBody>
      </p:sp>
      <p:sp>
        <p:nvSpPr>
          <p:cNvPr id="14341" name="Footer Placeholder 3"/>
          <p:cNvSpPr txBox="1">
            <a:spLocks noGrp="1"/>
          </p:cNvSpPr>
          <p:nvPr/>
        </p:nvSpPr>
        <p:spPr>
          <a:xfrm>
            <a:off x="1828800" y="5657850"/>
            <a:ext cx="5486400" cy="342900"/>
          </a:xfrm>
          <a:prstGeom prst="rect">
            <a:avLst/>
          </a:prstGeom>
          <a:noFill/>
          <a:ln w="9525">
            <a:noFill/>
            <a:miter lim="800000"/>
            <a:headEnd/>
            <a:tailEnd/>
          </a:ln>
        </p:spPr>
        <p:txBody>
          <a:bodyPr numCol="1" anchor="b"/>
          <a:lstStyle/>
          <a:p>
            <a:pPr algn="ctr"/>
            <a:endParaRPr lang="en-US" sz="750" dirty="0"/>
          </a:p>
        </p:txBody>
      </p:sp>
      <p:sp>
        <p:nvSpPr>
          <p:cNvPr id="14342" name="Text Box 12"/>
          <p:cNvSpPr txBox="1">
            <a:spLocks noChangeArrowheads="1"/>
          </p:cNvSpPr>
          <p:nvPr/>
        </p:nvSpPr>
        <p:spPr>
          <a:xfrm>
            <a:off x="1885950" y="1143001"/>
            <a:ext cx="4229100" cy="300082"/>
          </a:xfrm>
          <a:prstGeom prst="rect">
            <a:avLst/>
          </a:prstGeom>
          <a:noFill/>
          <a:ln w="9525">
            <a:noFill/>
            <a:miter lim="800000"/>
            <a:headEnd/>
            <a:tailEnd/>
          </a:ln>
        </p:spPr>
        <p:txBody>
          <a:bodyPr numCol="1">
            <a:spAutoFit/>
          </a:bodyPr>
          <a:lstStyle/>
          <a:p>
            <a:endParaRPr lang="en-US" sz="1350" dirty="0">
              <a:latin typeface="Arial" charset="0"/>
            </a:endParaRPr>
          </a:p>
        </p:txBody>
      </p:sp>
      <p:sp>
        <p:nvSpPr>
          <p:cNvPr id="14343" name="Footer Placeholder 3"/>
          <p:cNvSpPr txBox="1">
            <a:spLocks noGrp="1"/>
          </p:cNvSpPr>
          <p:nvPr/>
        </p:nvSpPr>
        <p:spPr>
          <a:xfrm>
            <a:off x="2343150" y="1143000"/>
            <a:ext cx="4171950" cy="742950"/>
          </a:xfrm>
          <a:prstGeom prst="rect">
            <a:avLst/>
          </a:prstGeom>
          <a:noFill/>
          <a:ln w="9525">
            <a:noFill/>
            <a:miter lim="800000"/>
            <a:headEnd/>
            <a:tailEnd/>
          </a:ln>
        </p:spPr>
        <p:txBody>
          <a:bodyPr numCol="1" anchor="b"/>
          <a:lstStyle/>
          <a:p>
            <a:pPr algn="r"/>
            <a:endParaRPr lang="en-US" sz="750" dirty="0"/>
          </a:p>
        </p:txBody>
      </p:sp>
      <p:sp>
        <p:nvSpPr>
          <p:cNvPr id="14344" name="Text Box 14"/>
          <p:cNvSpPr txBox="1">
            <a:spLocks noChangeArrowheads="1"/>
          </p:cNvSpPr>
          <p:nvPr/>
        </p:nvSpPr>
        <p:spPr>
          <a:xfrm>
            <a:off x="1771650" y="1143001"/>
            <a:ext cx="4457700" cy="300082"/>
          </a:xfrm>
          <a:prstGeom prst="rect">
            <a:avLst/>
          </a:prstGeom>
          <a:noFill/>
          <a:ln w="9525">
            <a:noFill/>
            <a:miter lim="800000"/>
            <a:headEnd/>
            <a:tailEnd/>
          </a:ln>
        </p:spPr>
        <p:txBody>
          <a:bodyPr numCol="1">
            <a:spAutoFit/>
          </a:bodyPr>
          <a:lstStyle/>
          <a:p>
            <a:endParaRPr lang="en-US" sz="1350" dirty="0">
              <a:latin typeface="Arial" charset="0"/>
            </a:endParaRPr>
          </a:p>
        </p:txBody>
      </p:sp>
      <p:sp>
        <p:nvSpPr>
          <p:cNvPr id="17419" name="Text Box 16"/>
          <p:cNvSpPr txBox="1">
            <a:spLocks noChangeArrowheads="1"/>
          </p:cNvSpPr>
          <p:nvPr/>
        </p:nvSpPr>
        <p:spPr>
          <a:xfrm>
            <a:off x="1392122" y="1110519"/>
            <a:ext cx="6057900" cy="523220"/>
          </a:xfrm>
          <a:prstGeom prst="rect">
            <a:avLst/>
          </a:prstGeom>
          <a:noFill/>
          <a:ln w="9525">
            <a:noFill/>
            <a:miter lim="800000"/>
            <a:headEnd/>
            <a:tailEnd/>
          </a:ln>
        </p:spPr>
        <p:txBody>
          <a:bodyPr wrap="square" numCol="1">
            <a:spAutoFit/>
          </a:bodyPr>
          <a:lstStyle/>
          <a:p>
            <a:pPr algn="ctr">
              <a:defRPr/>
            </a:pPr>
            <a:r>
              <a:rPr lang="en-US" sz="2800" b="1" dirty="0">
                <a:cs typeface="Arial" pitchFamily="34" charset="0"/>
              </a:rPr>
              <a:t>2020– 2021  Tax Cap Calculation</a:t>
            </a:r>
          </a:p>
        </p:txBody>
      </p:sp>
      <p:sp>
        <p:nvSpPr>
          <p:cNvPr id="2" name="Date Placeholder 1"/>
          <p:cNvSpPr>
            <a:spLocks noGrp="1"/>
          </p:cNvSpPr>
          <p:nvPr>
            <p:ph type="dt" sz="half" idx="10"/>
          </p:nvPr>
        </p:nvSpPr>
        <p:spPr/>
        <p:txBody>
          <a:bodyPr numCol="1"/>
          <a:lstStyle/>
          <a:p>
            <a:fld id="{B159EF47-ECD8-43D3-9E05-7376E8F4D2D4}" type="datetime1">
              <a:rPr lang="en-US" smtClean="0"/>
              <a:t>3/30/2020</a:t>
            </a:fld>
            <a:endParaRPr lang="en-US" dirty="0"/>
          </a:p>
        </p:txBody>
      </p:sp>
    </p:spTree>
    <p:extLst>
      <p:ext uri="{BB962C8B-B14F-4D97-AF65-F5344CB8AC3E}">
        <p14:creationId xmlns:p14="http://schemas.microsoft.com/office/powerpoint/2010/main" val="2188741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945474" y="122906"/>
            <a:ext cx="6769776" cy="992448"/>
          </a:xfrm>
          <a:prstGeom prst="rect">
            <a:avLst/>
          </a:prstGeom>
        </p:spPr>
        <p:txBody>
          <a:bodyPr numCol="1">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  </a:t>
            </a:r>
            <a:r>
              <a:rPr lang="en-US" u="sng" dirty="0"/>
              <a:t> Superintendent’s Recommended </a:t>
            </a:r>
          </a:p>
          <a:p>
            <a:r>
              <a:rPr lang="en-US" u="sng" dirty="0"/>
              <a:t>             2020-21 Budget		</a:t>
            </a:r>
            <a:r>
              <a:rPr lang="en-US" dirty="0"/>
              <a:t>	</a:t>
            </a:r>
          </a:p>
          <a:p>
            <a:endParaRPr lang="en-US" dirty="0"/>
          </a:p>
        </p:txBody>
      </p:sp>
      <p:sp>
        <p:nvSpPr>
          <p:cNvPr id="9" name="Content Placeholder 3"/>
          <p:cNvSpPr txBox="1">
            <a:spLocks/>
          </p:cNvSpPr>
          <p:nvPr/>
        </p:nvSpPr>
        <p:spPr>
          <a:xfrm>
            <a:off x="1450697" y="1115354"/>
            <a:ext cx="6453977" cy="5552344"/>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	</a:t>
            </a:r>
            <a:r>
              <a:rPr lang="en-US" sz="2200" dirty="0"/>
              <a:t>Superintendent’s Budget   	       $48,068,456</a:t>
            </a:r>
          </a:p>
          <a:p>
            <a:pPr marL="0" indent="0">
              <a:buNone/>
            </a:pPr>
            <a:endParaRPr lang="en-US" sz="2200" dirty="0"/>
          </a:p>
          <a:p>
            <a:pPr marL="0" indent="0">
              <a:buNone/>
            </a:pPr>
            <a:endParaRPr lang="en-US" sz="2200" dirty="0"/>
          </a:p>
          <a:p>
            <a:r>
              <a:rPr lang="en-US" sz="2200" dirty="0"/>
              <a:t>Maximum Tax Levy 				 $31,444,286	</a:t>
            </a:r>
          </a:p>
          <a:p>
            <a:pPr marL="0" indent="0">
              <a:buNone/>
            </a:pPr>
            <a:endParaRPr lang="en-US" sz="2200" dirty="0"/>
          </a:p>
          <a:p>
            <a:r>
              <a:rPr lang="en-US" sz="2200" dirty="0"/>
              <a:t>March, 2020 Estimated Tax Levy 	 $30,871,945</a:t>
            </a:r>
          </a:p>
          <a:p>
            <a:pPr marL="0" indent="0">
              <a:buNone/>
            </a:pPr>
            <a:endParaRPr lang="en-US" sz="2200" dirty="0"/>
          </a:p>
          <a:p>
            <a:endParaRPr lang="en-US" sz="2200" dirty="0"/>
          </a:p>
          <a:p>
            <a:r>
              <a:rPr lang="en-US" sz="2200" dirty="0"/>
              <a:t>Amount Under Tax Cap			   $   572,341	</a:t>
            </a:r>
          </a:p>
          <a:p>
            <a:endParaRPr lang="en-US" sz="2200" dirty="0"/>
          </a:p>
        </p:txBody>
      </p:sp>
      <p:sp>
        <p:nvSpPr>
          <p:cNvPr id="10" name="Slide Number Placeholder 1"/>
          <p:cNvSpPr>
            <a:spLocks noGrp="1"/>
          </p:cNvSpPr>
          <p:nvPr>
            <p:ph type="sldNum" sz="quarter" idx="12"/>
          </p:nvPr>
        </p:nvSpPr>
        <p:spPr>
          <a:xfrm>
            <a:off x="6676374" y="6459786"/>
            <a:ext cx="773650" cy="425334"/>
          </a:xfrm>
        </p:spPr>
        <p:txBody>
          <a:bodyPr numCol="1"/>
          <a:lstStyle/>
          <a:p>
            <a:fld id="{06D8606F-D8F5-4367-955E-411B74FFFE49}" type="slidenum">
              <a:rPr lang="en-US" smtClean="0"/>
              <a:pPr/>
              <a:t>32</a:t>
            </a:fld>
            <a:endParaRPr lang="en-US" dirty="0"/>
          </a:p>
        </p:txBody>
      </p:sp>
      <p:pic>
        <p:nvPicPr>
          <p:cNvPr id="5" name="Picture 4" descr="Logo 2_Final.jpg"/>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783062" y="122906"/>
            <a:ext cx="1220511" cy="1207754"/>
          </a:xfrm>
          <a:prstGeom prst="rect">
            <a:avLst/>
          </a:prstGeom>
        </p:spPr>
      </p:pic>
    </p:spTree>
    <p:extLst>
      <p:ext uri="{BB962C8B-B14F-4D97-AF65-F5344CB8AC3E}">
        <p14:creationId xmlns:p14="http://schemas.microsoft.com/office/powerpoint/2010/main" val="1295934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9802" y="1454391"/>
            <a:ext cx="184666" cy="369332"/>
          </a:xfrm>
          <a:prstGeom prst="rect">
            <a:avLst/>
          </a:prstGeom>
          <a:noFill/>
        </p:spPr>
        <p:txBody>
          <a:bodyPr wrap="none" numCol="1" rtlCol="0">
            <a:spAutoFit/>
          </a:bodyPr>
          <a:lstStyle/>
          <a:p>
            <a:endParaRPr lang="en-US" dirty="0"/>
          </a:p>
        </p:txBody>
      </p:sp>
      <p:sp>
        <p:nvSpPr>
          <p:cNvPr id="4" name="Rectangle 2"/>
          <p:cNvSpPr txBox="1">
            <a:spLocks noChangeArrowheads="1"/>
          </p:cNvSpPr>
          <p:nvPr/>
        </p:nvSpPr>
        <p:spPr>
          <a:xfrm>
            <a:off x="1754514" y="0"/>
            <a:ext cx="6172200" cy="1102890"/>
          </a:xfrm>
          <a:prstGeom prst="rect">
            <a:avLst/>
          </a:prstGeom>
        </p:spPr>
        <p:txBody>
          <a:bodyPr numCol="1">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u="sng" dirty="0">
                <a:latin typeface="Arial Rounded MT Bold" charset="0"/>
              </a:rPr>
              <a:t>OVERALL BUDGET PROPOSAL</a:t>
            </a:r>
            <a:br>
              <a:rPr lang="en-US" sz="4000" u="sng" dirty="0">
                <a:latin typeface="Arial Rounded MT Bold" charset="0"/>
              </a:rPr>
            </a:br>
            <a:r>
              <a:rPr lang="en-US" sz="4000" u="sng" dirty="0">
                <a:latin typeface="Arial Rounded MT Bold" charset="0"/>
              </a:rPr>
              <a:t>THREE PART BUDGET</a:t>
            </a:r>
          </a:p>
        </p:txBody>
      </p:sp>
      <p:sp>
        <p:nvSpPr>
          <p:cNvPr id="5" name="Rectangle 3"/>
          <p:cNvSpPr txBox="1">
            <a:spLocks noChangeArrowheads="1"/>
          </p:cNvSpPr>
          <p:nvPr/>
        </p:nvSpPr>
        <p:spPr>
          <a:xfrm>
            <a:off x="1590693" y="1054119"/>
            <a:ext cx="4848508" cy="4847289"/>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Clr>
                <a:schemeClr val="bg1"/>
              </a:buClr>
              <a:buFont typeface="Wingdings" charset="0"/>
              <a:buChar char="§"/>
            </a:pPr>
            <a:r>
              <a:rPr lang="en-US" dirty="0">
                <a:solidFill>
                  <a:srgbClr val="000000"/>
                </a:solidFill>
                <a:effectLst>
                  <a:outerShdw blurRad="38100" dist="38100" dir="2700000" algn="tl">
                    <a:srgbClr val="FFFFFF"/>
                  </a:outerShdw>
                </a:effectLst>
              </a:rPr>
              <a:t>Administrative- </a:t>
            </a:r>
            <a:r>
              <a:rPr lang="en-US" sz="2000" dirty="0">
                <a:solidFill>
                  <a:srgbClr val="000000"/>
                </a:solidFill>
                <a:effectLst>
                  <a:outerShdw blurRad="38100" dist="38100" dir="2700000" algn="tl">
                    <a:srgbClr val="FFFFFF"/>
                  </a:outerShdw>
                </a:effectLst>
              </a:rPr>
              <a:t>Salaries &amp; benefits of administrators, admin clerical staff, school board costs, tax collection, legal &amp; auditing costs, BOCES admin costs  and central data processing.  $ 4,401,071</a:t>
            </a:r>
          </a:p>
          <a:p>
            <a:pPr>
              <a:lnSpc>
                <a:spcPct val="80000"/>
              </a:lnSpc>
              <a:buClr>
                <a:schemeClr val="bg1"/>
              </a:buClr>
              <a:buFont typeface="Wingdings" charset="0"/>
              <a:buChar char="§"/>
            </a:pPr>
            <a:endParaRPr lang="en-US" sz="2000" dirty="0">
              <a:solidFill>
                <a:srgbClr val="000000"/>
              </a:solidFill>
              <a:effectLst>
                <a:outerShdw blurRad="38100" dist="38100" dir="2700000" algn="tl">
                  <a:srgbClr val="FFFFFF"/>
                </a:outerShdw>
              </a:effectLst>
            </a:endParaRPr>
          </a:p>
          <a:p>
            <a:pPr>
              <a:lnSpc>
                <a:spcPct val="80000"/>
              </a:lnSpc>
              <a:buClr>
                <a:schemeClr val="bg1"/>
              </a:buClr>
              <a:buFont typeface="Wingdings" charset="0"/>
              <a:buChar char="§"/>
            </a:pPr>
            <a:r>
              <a:rPr lang="en-US" dirty="0">
                <a:solidFill>
                  <a:srgbClr val="000000"/>
                </a:solidFill>
                <a:effectLst>
                  <a:outerShdw blurRad="38100" dist="38100" dir="2700000" algn="tl">
                    <a:srgbClr val="FFFFFF"/>
                  </a:outerShdw>
                </a:effectLst>
              </a:rPr>
              <a:t>Program – </a:t>
            </a:r>
            <a:r>
              <a:rPr lang="en-US" sz="2000" dirty="0">
                <a:solidFill>
                  <a:srgbClr val="000000"/>
                </a:solidFill>
                <a:effectLst>
                  <a:outerShdw blurRad="38100" dist="38100" dir="2700000" algn="tl">
                    <a:srgbClr val="FFFFFF"/>
                  </a:outerShdw>
                </a:effectLst>
              </a:rPr>
              <a:t>Salaries &amp; benefits of all teachers and support staff; textbooks, instructional materials, equipment, athletics, BOCES programs, special ed. services and transportation. $ 36,743,917</a:t>
            </a:r>
          </a:p>
          <a:p>
            <a:pPr>
              <a:lnSpc>
                <a:spcPct val="80000"/>
              </a:lnSpc>
              <a:buClr>
                <a:schemeClr val="bg1"/>
              </a:buClr>
              <a:buFont typeface="Wingdings" charset="0"/>
              <a:buChar char="§"/>
            </a:pPr>
            <a:endParaRPr lang="en-US" sz="2000" dirty="0">
              <a:solidFill>
                <a:srgbClr val="000000"/>
              </a:solidFill>
              <a:effectLst>
                <a:outerShdw blurRad="38100" dist="38100" dir="2700000" algn="tl">
                  <a:srgbClr val="FFFFFF"/>
                </a:outerShdw>
              </a:effectLst>
            </a:endParaRPr>
          </a:p>
          <a:p>
            <a:pPr>
              <a:lnSpc>
                <a:spcPct val="80000"/>
              </a:lnSpc>
              <a:buClr>
                <a:schemeClr val="bg1"/>
              </a:buClr>
              <a:buFont typeface="Wingdings" charset="0"/>
              <a:buChar char="§"/>
            </a:pPr>
            <a:r>
              <a:rPr lang="en-US" dirty="0">
                <a:solidFill>
                  <a:srgbClr val="000000"/>
                </a:solidFill>
                <a:effectLst>
                  <a:outerShdw blurRad="38100" dist="38100" dir="2700000" algn="tl">
                    <a:srgbClr val="FFFFFF"/>
                  </a:outerShdw>
                </a:effectLst>
              </a:rPr>
              <a:t>Capital – </a:t>
            </a:r>
            <a:r>
              <a:rPr lang="en-US" sz="2000" dirty="0">
                <a:solidFill>
                  <a:srgbClr val="000000"/>
                </a:solidFill>
                <a:effectLst>
                  <a:outerShdw blurRad="38100" dist="38100" dir="2700000" algn="tl">
                    <a:srgbClr val="FFFFFF"/>
                  </a:outerShdw>
                </a:effectLst>
              </a:rPr>
              <a:t>Salaries &amp; benefits of custodial and maintenance staff, debt service, bus purchases, utilities and insurance. 				    $ 6,923,468</a:t>
            </a:r>
          </a:p>
        </p:txBody>
      </p:sp>
      <p:sp>
        <p:nvSpPr>
          <p:cNvPr id="6" name="Date Placeholder 3"/>
          <p:cNvSpPr>
            <a:spLocks noGrp="1"/>
          </p:cNvSpPr>
          <p:nvPr>
            <p:ph type="dt" sz="half" idx="10"/>
          </p:nvPr>
        </p:nvSpPr>
        <p:spPr>
          <a:xfrm>
            <a:off x="3118997" y="6177463"/>
            <a:ext cx="2133600" cy="365125"/>
          </a:xfrm>
        </p:spPr>
        <p:txBody>
          <a:bodyPr numCol="1"/>
          <a:lstStyle/>
          <a:p>
            <a:fld id="{DC71EAC3-D126-BD4E-9808-3A5E91B55640}" type="datetime1">
              <a:rPr lang="en-US"/>
              <a:pPr/>
              <a:t>3/30/2020</a:t>
            </a:fld>
            <a:endParaRPr lang="en-US" dirty="0"/>
          </a:p>
        </p:txBody>
      </p:sp>
      <p:sp>
        <p:nvSpPr>
          <p:cNvPr id="7" name="Slide Number Placeholder 5"/>
          <p:cNvSpPr>
            <a:spLocks noGrp="1"/>
          </p:cNvSpPr>
          <p:nvPr>
            <p:ph type="sldNum" sz="quarter" idx="12"/>
          </p:nvPr>
        </p:nvSpPr>
        <p:spPr>
          <a:xfrm>
            <a:off x="9214996" y="6177463"/>
            <a:ext cx="2133600" cy="365125"/>
          </a:xfrm>
        </p:spPr>
        <p:txBody>
          <a:bodyPr numCol="1"/>
          <a:lstStyle/>
          <a:p>
            <a:fld id="{E3EABDE8-2010-B74A-A763-49385E4541C4}" type="slidenum">
              <a:rPr lang="en-US"/>
              <a:pPr/>
              <a:t>33</a:t>
            </a:fld>
            <a:endParaRPr lang="en-US" dirty="0"/>
          </a:p>
        </p:txBody>
      </p:sp>
      <p:graphicFrame>
        <p:nvGraphicFramePr>
          <p:cNvPr id="8" name="Chart 7"/>
          <p:cNvGraphicFramePr/>
          <p:nvPr/>
        </p:nvGraphicFramePr>
        <p:xfrm>
          <a:off x="8252069" y="2713362"/>
          <a:ext cx="1857824" cy="23401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3566671155"/>
              </p:ext>
            </p:extLst>
          </p:nvPr>
        </p:nvGraphicFramePr>
        <p:xfrm>
          <a:off x="7051831" y="1918706"/>
          <a:ext cx="4203602" cy="29858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62964397"/>
              </p:ext>
            </p:extLst>
          </p:nvPr>
        </p:nvGraphicFramePr>
        <p:xfrm>
          <a:off x="7233796" y="2137698"/>
          <a:ext cx="3722379" cy="29158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3934658310"/>
              </p:ext>
            </p:extLst>
          </p:nvPr>
        </p:nvGraphicFramePr>
        <p:xfrm>
          <a:off x="6203121" y="1823723"/>
          <a:ext cx="2940879" cy="3571375"/>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11" descr="Logo 2_Final.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308351" y="135847"/>
            <a:ext cx="1207754" cy="1207754"/>
          </a:xfrm>
          <a:prstGeom prst="rect">
            <a:avLst/>
          </a:prstGeom>
        </p:spPr>
      </p:pic>
    </p:spTree>
    <p:extLst>
      <p:ext uri="{BB962C8B-B14F-4D97-AF65-F5344CB8AC3E}">
        <p14:creationId xmlns:p14="http://schemas.microsoft.com/office/powerpoint/2010/main" val="3266252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63563" y="152400"/>
            <a:ext cx="8109575" cy="1143000"/>
          </a:xfrm>
          <a:prstGeom prst="rect">
            <a:avLst/>
          </a:prstGeom>
        </p:spPr>
        <p:txBody>
          <a:bodyPr numCol="1"/>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Trebuchet MS" charset="0"/>
              </a:rPr>
              <a:t>Remove from Service</a:t>
            </a:r>
          </a:p>
        </p:txBody>
      </p:sp>
      <p:sp>
        <p:nvSpPr>
          <p:cNvPr id="3" name="Rectangle 3"/>
          <p:cNvSpPr txBox="1">
            <a:spLocks noChangeArrowheads="1"/>
          </p:cNvSpPr>
          <p:nvPr/>
        </p:nvSpPr>
        <p:spPr>
          <a:xfrm>
            <a:off x="182563" y="1295400"/>
            <a:ext cx="8853573" cy="5105400"/>
          </a:xfrm>
          <a:prstGeom prst="rect">
            <a:avLst/>
          </a:prstGeom>
          <a:ln w="38100">
            <a:solidFill>
              <a:schemeClr val="tx2"/>
            </a:solidFill>
            <a:miter lim="800000"/>
            <a:headEnd/>
            <a:tailEnd/>
          </a:ln>
        </p:spPr>
        <p:txBody>
          <a:bodyPr numCol="1"/>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a:spcBef>
                <a:spcPct val="0"/>
              </a:spcBef>
            </a:pPr>
            <a:r>
              <a:rPr lang="en-US" b="1" dirty="0">
                <a:latin typeface="Trebuchet MS" charset="0"/>
              </a:rPr>
              <a:t>Bus # 41 – 2006  22 passenger bus 111,733 miles</a:t>
            </a:r>
          </a:p>
          <a:p>
            <a:pPr lvl="1">
              <a:spcBef>
                <a:spcPct val="0"/>
              </a:spcBef>
              <a:buFont typeface="Wingdings" charset="0"/>
              <a:buNone/>
            </a:pPr>
            <a:endParaRPr lang="en-US" sz="2400" b="1" i="1" dirty="0">
              <a:latin typeface="Trebuchet MS" charset="0"/>
            </a:endParaRPr>
          </a:p>
          <a:p>
            <a:pPr lvl="1">
              <a:spcBef>
                <a:spcPct val="0"/>
              </a:spcBef>
              <a:buFont typeface="Wingdings" charset="0"/>
              <a:buNone/>
            </a:pPr>
            <a:r>
              <a:rPr lang="en-US" sz="2400" b="1" i="1" dirty="0">
                <a:latin typeface="Trebuchet MS" charset="0"/>
              </a:rPr>
              <a:t>   Due to age of vehicle and high miles it would </a:t>
            </a:r>
          </a:p>
          <a:p>
            <a:pPr lvl="1">
              <a:spcBef>
                <a:spcPct val="0"/>
              </a:spcBef>
              <a:buFont typeface="Wingdings" charset="0"/>
              <a:buNone/>
            </a:pPr>
            <a:r>
              <a:rPr lang="en-US" sz="2400" b="1" i="1" dirty="0">
                <a:latin typeface="Trebuchet MS" charset="0"/>
              </a:rPr>
              <a:t>   be cost prohibitive to expend funds to pass </a:t>
            </a:r>
          </a:p>
          <a:p>
            <a:pPr lvl="1">
              <a:spcBef>
                <a:spcPct val="0"/>
              </a:spcBef>
              <a:buFont typeface="Wingdings" charset="0"/>
              <a:buNone/>
            </a:pPr>
            <a:r>
              <a:rPr lang="en-US" sz="2400" b="1" i="1" dirty="0">
                <a:latin typeface="Trebuchet MS" charset="0"/>
              </a:rPr>
              <a:t>   DOT inspection</a:t>
            </a:r>
          </a:p>
          <a:p>
            <a:pPr marL="0">
              <a:spcBef>
                <a:spcPct val="0"/>
              </a:spcBef>
              <a:buFont typeface="Wingdings" charset="0"/>
              <a:buNone/>
            </a:pPr>
            <a:endParaRPr lang="en-US" b="1" dirty="0">
              <a:latin typeface="Trebuchet MS" charset="0"/>
            </a:endParaRPr>
          </a:p>
          <a:p>
            <a:pPr marL="0">
              <a:spcBef>
                <a:spcPct val="0"/>
              </a:spcBef>
            </a:pPr>
            <a:r>
              <a:rPr lang="en-US" b="1" dirty="0">
                <a:latin typeface="Trebuchet MS" charset="0"/>
              </a:rPr>
              <a:t> Bus # 43 – 2009  28 passenger bus 74,779 miles</a:t>
            </a:r>
          </a:p>
          <a:p>
            <a:pPr lvl="1">
              <a:spcBef>
                <a:spcPct val="0"/>
              </a:spcBef>
              <a:buFont typeface="Wingdings 3" charset="0"/>
              <a:buNone/>
            </a:pPr>
            <a:endParaRPr lang="en-US" sz="2400" b="1" i="1" dirty="0">
              <a:latin typeface="Trebuchet MS" charset="0"/>
            </a:endParaRPr>
          </a:p>
          <a:p>
            <a:pPr lvl="1">
              <a:spcBef>
                <a:spcPct val="0"/>
              </a:spcBef>
              <a:buFont typeface="Wingdings 3" charset="0"/>
              <a:buNone/>
            </a:pPr>
            <a:r>
              <a:rPr lang="en-US" sz="2400" b="1" i="1" dirty="0">
                <a:latin typeface="Trebuchet MS" charset="0"/>
              </a:rPr>
              <a:t>   Due to age of vehicle and rust issues within the body of the bus, underneath the bus it would be cost prohibitive to expend funds to pass DOT inspection</a:t>
            </a:r>
            <a:endParaRPr lang="en-US" sz="2400" b="1" dirty="0">
              <a:latin typeface="Trebuchet MS" charset="0"/>
            </a:endParaRPr>
          </a:p>
          <a:p>
            <a:pPr lvl="1">
              <a:buFont typeface="Wingdings" charset="0"/>
              <a:buNone/>
            </a:pPr>
            <a:endParaRPr lang="en-US" sz="2400" b="1" dirty="0">
              <a:latin typeface="Trebuchet MS" charset="0"/>
            </a:endParaRPr>
          </a:p>
          <a:p>
            <a:pPr marL="0">
              <a:buFont typeface="Wingdings" charset="0"/>
              <a:buNone/>
            </a:pPr>
            <a:r>
              <a:rPr lang="en-US" b="1" dirty="0">
                <a:latin typeface="Trebuchet MS" charset="0"/>
              </a:rPr>
              <a:t>	</a:t>
            </a:r>
          </a:p>
          <a:p>
            <a:pPr marL="1200150" lvl="3" indent="-342900">
              <a:buFont typeface="Wingdings" charset="0"/>
              <a:buNone/>
            </a:pPr>
            <a:endParaRPr lang="en-US" i="1" dirty="0">
              <a:latin typeface="Trebuchet MS" charset="0"/>
            </a:endParaRPr>
          </a:p>
          <a:p>
            <a:pPr marL="0">
              <a:buFont typeface="Wingdings" charset="0"/>
              <a:buNone/>
            </a:pPr>
            <a:endParaRPr lang="en-US" dirty="0">
              <a:latin typeface="Trebuchet MS" charset="0"/>
            </a:endParaRPr>
          </a:p>
        </p:txBody>
      </p:sp>
    </p:spTree>
    <p:extLst>
      <p:ext uri="{BB962C8B-B14F-4D97-AF65-F5344CB8AC3E}">
        <p14:creationId xmlns:p14="http://schemas.microsoft.com/office/powerpoint/2010/main" val="3220196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1163" y="317509"/>
            <a:ext cx="8583612" cy="1099072"/>
          </a:xfrm>
          <a:prstGeom prst="rect">
            <a:avLst/>
          </a:prstGeom>
        </p:spPr>
        <p:txBody>
          <a:bodyPr numCol="1"/>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Trebuchet MS" charset="0"/>
              </a:rPr>
              <a:t>Cost Analysis</a:t>
            </a:r>
            <a:br>
              <a:rPr lang="en-US" b="1" dirty="0">
                <a:latin typeface="Trebuchet MS" charset="0"/>
              </a:rPr>
            </a:br>
            <a:endParaRPr lang="en-US" b="1" dirty="0">
              <a:latin typeface="Trebuchet MS" charset="0"/>
            </a:endParaRPr>
          </a:p>
        </p:txBody>
      </p:sp>
      <p:sp>
        <p:nvSpPr>
          <p:cNvPr id="3" name="Content Placeholder 2"/>
          <p:cNvSpPr txBox="1">
            <a:spLocks/>
          </p:cNvSpPr>
          <p:nvPr/>
        </p:nvSpPr>
        <p:spPr>
          <a:xfrm>
            <a:off x="563563" y="1709666"/>
            <a:ext cx="8737600" cy="4691134"/>
          </a:xfrm>
          <a:prstGeom prst="rect">
            <a:avLst/>
          </a:prstGeom>
        </p:spPr>
        <p:txBody>
          <a:bodyPr numCol="1"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buFont typeface="Wingdings 3" charset="2"/>
              <a:buChar char=""/>
              <a:defRPr/>
            </a:pPr>
            <a:r>
              <a:rPr lang="en-US" dirty="0">
                <a:solidFill>
                  <a:schemeClr val="tx1">
                    <a:lumMod val="75000"/>
                    <a:lumOff val="25000"/>
                  </a:schemeClr>
                </a:solidFill>
              </a:rPr>
              <a:t> Replace bus 41 with one 24-passenger bus</a:t>
            </a:r>
          </a:p>
          <a:p>
            <a:pPr marL="457200" lvl="1" indent="0">
              <a:buFont typeface="Wingdings 3" charset="0"/>
              <a:buNone/>
              <a:defRPr/>
            </a:pPr>
            <a:r>
              <a:rPr lang="en-US" sz="2400" dirty="0">
                <a:solidFill>
                  <a:schemeClr val="tx1">
                    <a:lumMod val="75000"/>
                    <a:lumOff val="25000"/>
                  </a:schemeClr>
                </a:solidFill>
              </a:rPr>
              <a:t>Cost not to exceed $56,638</a:t>
            </a:r>
          </a:p>
          <a:p>
            <a:pPr marL="457200" lvl="1" indent="0">
              <a:buFont typeface="Wingdings 3" charset="0"/>
              <a:buNone/>
              <a:defRPr/>
            </a:pPr>
            <a:endParaRPr lang="en-US" sz="2400" dirty="0">
              <a:solidFill>
                <a:schemeClr val="tx1">
                  <a:lumMod val="75000"/>
                  <a:lumOff val="25000"/>
                </a:schemeClr>
              </a:solidFill>
            </a:endParaRPr>
          </a:p>
          <a:p>
            <a:pPr>
              <a:buFont typeface="Wingdings 3" charset="2"/>
              <a:buChar char=""/>
              <a:defRPr/>
            </a:pPr>
            <a:r>
              <a:rPr lang="en-US" dirty="0">
                <a:solidFill>
                  <a:schemeClr val="tx1">
                    <a:lumMod val="75000"/>
                    <a:lumOff val="25000"/>
                  </a:schemeClr>
                </a:solidFill>
              </a:rPr>
              <a:t> Replace bus 43 with a 30-passenger bus</a:t>
            </a:r>
          </a:p>
          <a:p>
            <a:pPr marL="457200" lvl="1" indent="0">
              <a:spcAft>
                <a:spcPts val="1200"/>
              </a:spcAft>
              <a:buFont typeface="Wingdings 3" charset="0"/>
              <a:buNone/>
              <a:defRPr/>
            </a:pPr>
            <a:r>
              <a:rPr lang="en-US" sz="2400" dirty="0">
                <a:solidFill>
                  <a:schemeClr val="tx1">
                    <a:lumMod val="75000"/>
                    <a:lumOff val="25000"/>
                  </a:schemeClr>
                </a:solidFill>
              </a:rPr>
              <a:t>Cost not to exceed $55,628</a:t>
            </a:r>
          </a:p>
          <a:p>
            <a:pPr marL="457200" lvl="1" indent="0">
              <a:spcAft>
                <a:spcPts val="1200"/>
              </a:spcAft>
              <a:buFont typeface="Wingdings 3" charset="0"/>
              <a:buNone/>
              <a:defRPr/>
            </a:pPr>
            <a:endParaRPr lang="en-US" sz="1200" dirty="0">
              <a:solidFill>
                <a:schemeClr val="tx1">
                  <a:lumMod val="75000"/>
                  <a:lumOff val="25000"/>
                </a:schemeClr>
              </a:solidFill>
            </a:endParaRPr>
          </a:p>
          <a:p>
            <a:pPr>
              <a:spcAft>
                <a:spcPts val="1200"/>
              </a:spcAft>
              <a:buFont typeface="Wingdings 3" charset="2"/>
              <a:buChar char=""/>
              <a:defRPr/>
            </a:pPr>
            <a:r>
              <a:rPr lang="en-US" dirty="0">
                <a:solidFill>
                  <a:schemeClr val="tx1">
                    <a:lumMod val="75000"/>
                    <a:lumOff val="25000"/>
                  </a:schemeClr>
                </a:solidFill>
              </a:rPr>
              <a:t> Purchase vehicles NYS Contract</a:t>
            </a:r>
          </a:p>
          <a:p>
            <a:pPr marL="0" indent="0">
              <a:spcAft>
                <a:spcPts val="1200"/>
              </a:spcAft>
              <a:buNone/>
              <a:defRPr/>
            </a:pPr>
            <a:endParaRPr lang="en-US" sz="1400" dirty="0">
              <a:solidFill>
                <a:schemeClr val="tx1">
                  <a:lumMod val="75000"/>
                  <a:lumOff val="25000"/>
                </a:schemeClr>
              </a:solidFill>
            </a:endParaRPr>
          </a:p>
          <a:p>
            <a:pPr>
              <a:buFont typeface="Wingdings 3" charset="2"/>
              <a:buChar char=""/>
              <a:defRPr/>
            </a:pPr>
            <a:r>
              <a:rPr lang="en-US" dirty="0">
                <a:solidFill>
                  <a:schemeClr val="tx1">
                    <a:lumMod val="75000"/>
                    <a:lumOff val="25000"/>
                  </a:schemeClr>
                </a:solidFill>
              </a:rPr>
              <a:t> Quotes are from state contract</a:t>
            </a:r>
          </a:p>
          <a:p>
            <a:pPr>
              <a:buFont typeface="Wingdings 3" charset="2"/>
              <a:buChar char=""/>
              <a:defRPr/>
            </a:pPr>
            <a:endParaRPr lang="en-US" dirty="0">
              <a:solidFill>
                <a:schemeClr val="tx1">
                  <a:lumMod val="75000"/>
                  <a:lumOff val="25000"/>
                </a:schemeClr>
              </a:solidFill>
            </a:endParaRPr>
          </a:p>
          <a:p>
            <a:pPr>
              <a:buFont typeface="Wingdings 3" charset="2"/>
              <a:buChar char=""/>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4138105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11163" y="268662"/>
            <a:ext cx="8583612" cy="1172342"/>
          </a:xfrm>
          <a:prstGeom prst="rect">
            <a:avLst/>
          </a:prstGeom>
        </p:spPr>
        <p:txBody>
          <a:bodyPr numCol="1"/>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Arial Black" charset="0"/>
              </a:rPr>
              <a:t>Est. Cost Analysis</a:t>
            </a:r>
            <a:br>
              <a:rPr lang="en-US" b="1" dirty="0">
                <a:latin typeface="Arial Black" charset="0"/>
              </a:rPr>
            </a:br>
            <a:endParaRPr lang="en-US" b="1" dirty="0">
              <a:latin typeface="Arial Black" charset="0"/>
            </a:endParaRPr>
          </a:p>
        </p:txBody>
      </p:sp>
      <p:sp>
        <p:nvSpPr>
          <p:cNvPr id="3" name="Rectangle 3"/>
          <p:cNvSpPr txBox="1">
            <a:spLocks noChangeArrowheads="1"/>
          </p:cNvSpPr>
          <p:nvPr/>
        </p:nvSpPr>
        <p:spPr>
          <a:xfrm>
            <a:off x="665163" y="1538700"/>
            <a:ext cx="6918325" cy="4503325"/>
          </a:xfrm>
          <a:prstGeom prst="rect">
            <a:avLst/>
          </a:prstGeom>
        </p:spPr>
        <p:txBody>
          <a:bodyPr numCol="1"/>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endParaRPr lang="en-US" dirty="0">
              <a:latin typeface="Trebuchet MS" charset="0"/>
            </a:endParaRPr>
          </a:p>
          <a:p>
            <a:pPr>
              <a:spcAft>
                <a:spcPts val="600"/>
              </a:spcAft>
            </a:pPr>
            <a:r>
              <a:rPr lang="en-US" dirty="0">
                <a:latin typeface="Trebuchet MS" charset="0"/>
              </a:rPr>
              <a:t> Approximate Gross Cost		$112,266</a:t>
            </a:r>
          </a:p>
          <a:p>
            <a:pPr marL="0" indent="0">
              <a:spcBef>
                <a:spcPct val="0"/>
              </a:spcBef>
              <a:buNone/>
            </a:pPr>
            <a:r>
              <a:rPr lang="en-US" dirty="0">
                <a:latin typeface="Trebuchet MS" charset="0"/>
              </a:rPr>
              <a:t> </a:t>
            </a:r>
          </a:p>
          <a:p>
            <a:pPr>
              <a:spcBef>
                <a:spcPct val="0"/>
              </a:spcBef>
            </a:pPr>
            <a:r>
              <a:rPr lang="en-US" dirty="0">
                <a:latin typeface="Trebuchet MS" charset="0"/>
              </a:rPr>
              <a:t>Estimated State Aid  	           	$ 64,174</a:t>
            </a:r>
            <a:endParaRPr lang="en-US" u="sng" dirty="0">
              <a:latin typeface="Trebuchet MS" charset="0"/>
            </a:endParaRPr>
          </a:p>
          <a:p>
            <a:pPr>
              <a:spcBef>
                <a:spcPct val="0"/>
              </a:spcBef>
              <a:spcAft>
                <a:spcPts val="600"/>
              </a:spcAft>
              <a:buFont typeface="Wingdings" charset="0"/>
              <a:buNone/>
            </a:pPr>
            <a:r>
              <a:rPr lang="en-US" dirty="0">
                <a:latin typeface="Trebuchet MS" charset="0"/>
              </a:rPr>
              <a:t>	paid over a 5-year period</a:t>
            </a:r>
          </a:p>
          <a:p>
            <a:pPr marL="0" indent="0">
              <a:buNone/>
            </a:pPr>
            <a:r>
              <a:rPr lang="en-US" dirty="0">
                <a:latin typeface="Trebuchet MS" charset="0"/>
              </a:rPr>
              <a:t> </a:t>
            </a:r>
          </a:p>
          <a:p>
            <a:r>
              <a:rPr lang="en-US" dirty="0">
                <a:latin typeface="Trebuchet MS" charset="0"/>
              </a:rPr>
              <a:t>Net  Cost	        		                    $ 48,092</a:t>
            </a:r>
          </a:p>
          <a:p>
            <a:pPr>
              <a:buFont typeface="Wingdings 3" charset="0"/>
              <a:buNone/>
            </a:pPr>
            <a:endParaRPr lang="en-US" sz="2800" dirty="0">
              <a:latin typeface="Trebuchet MS" charset="0"/>
            </a:endParaRPr>
          </a:p>
          <a:p>
            <a:pPr>
              <a:buFont typeface="Wingdings" charset="0"/>
              <a:buNone/>
            </a:pPr>
            <a:r>
              <a:rPr lang="en-US" sz="2800" dirty="0">
                <a:latin typeface="Trebuchet MS" charset="0"/>
              </a:rPr>
              <a:t>* </a:t>
            </a:r>
            <a:r>
              <a:rPr lang="en-US" sz="1800" i="1" dirty="0">
                <a:latin typeface="Trebuchet MS" charset="0"/>
              </a:rPr>
              <a:t>Aid based on 2019-20 Governor’s proposal</a:t>
            </a:r>
          </a:p>
        </p:txBody>
      </p:sp>
    </p:spTree>
    <p:extLst>
      <p:ext uri="{BB962C8B-B14F-4D97-AF65-F5344CB8AC3E}">
        <p14:creationId xmlns:p14="http://schemas.microsoft.com/office/powerpoint/2010/main" val="3980436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ark.villanti:Desktop:Screen Shot 2020-01-17 at 10.27.57 AM.png"/>
          <p:cNvPicPr/>
          <p:nvPr/>
        </p:nvPicPr>
        <p:blipFill>
          <a:blip r:embed="rId2">
            <a:extLst>
              <a:ext uri="{28A0092B-C50C-407E-A947-70E740481C1C}">
                <a14:useLocalDpi xmlns:a14="http://schemas.microsoft.com/office/drawing/2010/main" val="0"/>
              </a:ext>
            </a:extLst>
          </a:blip>
          <a:srcRect/>
          <a:stretch>
            <a:fillRect/>
          </a:stretch>
        </p:blipFill>
        <p:spPr>
          <a:xfrm>
            <a:off x="772366" y="690721"/>
            <a:ext cx="7879622" cy="5496056"/>
          </a:xfrm>
          <a:prstGeom prst="rect">
            <a:avLst/>
          </a:prstGeom>
          <a:noFill/>
          <a:ln>
            <a:noFill/>
          </a:ln>
        </p:spPr>
      </p:pic>
    </p:spTree>
    <p:extLst>
      <p:ext uri="{BB962C8B-B14F-4D97-AF65-F5344CB8AC3E}">
        <p14:creationId xmlns:p14="http://schemas.microsoft.com/office/powerpoint/2010/main" val="3136157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3-20 at 10.39.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93" y="341413"/>
            <a:ext cx="8017708" cy="6261393"/>
          </a:xfrm>
          <a:prstGeom prst="rect">
            <a:avLst/>
          </a:prstGeom>
        </p:spPr>
      </p:pic>
    </p:spTree>
    <p:extLst>
      <p:ext uri="{BB962C8B-B14F-4D97-AF65-F5344CB8AC3E}">
        <p14:creationId xmlns:p14="http://schemas.microsoft.com/office/powerpoint/2010/main" val="3722736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20902" y="274638"/>
            <a:ext cx="8520972" cy="1143000"/>
          </a:xfrm>
          <a:prstGeom prst="rect">
            <a:avLst/>
          </a:prstGeom>
        </p:spPr>
        <p:txBody>
          <a:bodyPr numCol="1"/>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u="sng" dirty="0"/>
              <a:t>CONTINGENCY BUDGET</a:t>
            </a:r>
          </a:p>
        </p:txBody>
      </p:sp>
      <p:sp>
        <p:nvSpPr>
          <p:cNvPr id="3" name="Rectangle 3"/>
          <p:cNvSpPr txBox="1">
            <a:spLocks noChangeArrowheads="1"/>
          </p:cNvSpPr>
          <p:nvPr/>
        </p:nvSpPr>
        <p:spPr>
          <a:xfrm>
            <a:off x="532563" y="1600206"/>
            <a:ext cx="4288168" cy="4525963"/>
          </a:xfrm>
          <a:prstGeom prst="rect">
            <a:avLst/>
          </a:prstGeom>
        </p:spPr>
        <p:txBody>
          <a:bodyPr numCol="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dirty="0"/>
              <a:t>The contingency budget requires the levy to remain the same as 2019-2020.</a:t>
            </a:r>
          </a:p>
          <a:p>
            <a:pPr>
              <a:lnSpc>
                <a:spcPct val="90000"/>
              </a:lnSpc>
            </a:pPr>
            <a:r>
              <a:rPr lang="en-US" dirty="0"/>
              <a:t>In real dollars this means a cut of</a:t>
            </a:r>
          </a:p>
          <a:p>
            <a:pPr>
              <a:lnSpc>
                <a:spcPct val="90000"/>
              </a:lnSpc>
            </a:pPr>
            <a:r>
              <a:rPr lang="en-US" dirty="0"/>
              <a:t>$ 195,068  from our budget.</a:t>
            </a:r>
          </a:p>
        </p:txBody>
      </p:sp>
      <p:pic>
        <p:nvPicPr>
          <p:cNvPr id="4" name="Picture 8" descr="MCBL00210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15026" y="1828800"/>
            <a:ext cx="4383886" cy="3581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7781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a:lstStyle/>
          <a:p>
            <a:r>
              <a:rPr lang="en-US" dirty="0"/>
              <a:t>We have reduced our state revenue forecasts in this budget.</a:t>
            </a:r>
          </a:p>
          <a:p>
            <a:r>
              <a:rPr lang="en-US" dirty="0"/>
              <a:t>What is the impact of the economic down-turn on this budget? </a:t>
            </a:r>
          </a:p>
          <a:p>
            <a:r>
              <a:rPr lang="en-US" dirty="0"/>
              <a:t>Our reserves are healthy and that is a plus.</a:t>
            </a:r>
          </a:p>
          <a:p>
            <a:r>
              <a:rPr lang="en-US" dirty="0"/>
              <a:t>Impact is less on this budget and more on 2021 </a:t>
            </a:r>
            <a:r>
              <a:rPr lang="mr-IN" altLang="mr-IN" dirty="0"/>
              <a:t>–</a:t>
            </a:r>
            <a:r>
              <a:rPr lang="en-US" dirty="0"/>
              <a:t> 2022.</a:t>
            </a:r>
          </a:p>
          <a:p>
            <a:r>
              <a:rPr lang="en-US" dirty="0"/>
              <a:t>We are in the throes of the crisis. We do not fully understand the end game, good and bad.</a:t>
            </a:r>
          </a:p>
        </p:txBody>
      </p:sp>
      <p:sp>
        <p:nvSpPr>
          <p:cNvPr id="3" name="Title 2"/>
          <p:cNvSpPr>
            <a:spLocks noGrp="1"/>
          </p:cNvSpPr>
          <p:nvPr>
            <p:ph type="title"/>
          </p:nvPr>
        </p:nvSpPr>
        <p:spPr/>
        <p:txBody>
          <a:bodyPr numCol="1"/>
          <a:lstStyle/>
          <a:p>
            <a:r>
              <a:rPr lang="en-US" dirty="0"/>
              <a:t>State Budget /Economy</a:t>
            </a:r>
          </a:p>
        </p:txBody>
      </p:sp>
    </p:spTree>
    <p:extLst>
      <p:ext uri="{BB962C8B-B14F-4D97-AF65-F5344CB8AC3E}">
        <p14:creationId xmlns:p14="http://schemas.microsoft.com/office/powerpoint/2010/main" val="3155707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4146" y="274638"/>
            <a:ext cx="8577542"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u="sng" dirty="0"/>
              <a:t>BUDGET VOTE</a:t>
            </a:r>
          </a:p>
        </p:txBody>
      </p:sp>
      <p:sp>
        <p:nvSpPr>
          <p:cNvPr id="3" name="Content Placeholder 2"/>
          <p:cNvSpPr txBox="1">
            <a:spLocks/>
          </p:cNvSpPr>
          <p:nvPr/>
        </p:nvSpPr>
        <p:spPr>
          <a:xfrm>
            <a:off x="444146" y="1600201"/>
            <a:ext cx="8577542" cy="4525963"/>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ü"/>
            </a:pPr>
            <a:r>
              <a:rPr lang="en-US" dirty="0">
                <a:solidFill>
                  <a:srgbClr val="0000FF"/>
                </a:solidFill>
              </a:rPr>
              <a:t>When?</a:t>
            </a:r>
            <a:r>
              <a:rPr lang="en-US" dirty="0"/>
              <a:t>		Some time after June 1</a:t>
            </a:r>
          </a:p>
          <a:p>
            <a:pPr>
              <a:buFont typeface="Wingdings" charset="2"/>
              <a:buChar char="ü"/>
            </a:pPr>
            <a:r>
              <a:rPr lang="en-US" dirty="0">
                <a:solidFill>
                  <a:srgbClr val="0000FF"/>
                </a:solidFill>
              </a:rPr>
              <a:t>Where?</a:t>
            </a:r>
            <a:r>
              <a:rPr lang="en-US" dirty="0"/>
              <a:t> 	We do not know if this will be an      					            in-person or remote voting via 							            ballots. </a:t>
            </a:r>
          </a:p>
          <a:p>
            <a:pPr>
              <a:buFont typeface="Wingdings" charset="2"/>
              <a:buChar char="ü"/>
            </a:pPr>
            <a:r>
              <a:rPr lang="en-US" dirty="0">
                <a:solidFill>
                  <a:srgbClr val="0000FF"/>
                </a:solidFill>
              </a:rPr>
              <a:t>Note.</a:t>
            </a:r>
            <a:r>
              <a:rPr lang="en-US" dirty="0"/>
              <a:t>		We are planning for paper ballots.					                 Absentee ballots can be requested 					                 by email by writing to 												sandra.barbieri@sufsdny.org and mailed in.</a:t>
            </a:r>
          </a:p>
          <a:p>
            <a:pPr>
              <a:buFont typeface="Wingdings" charset="2"/>
              <a:buChar char="ü"/>
            </a:pPr>
            <a:r>
              <a:rPr lang="en-US" dirty="0">
                <a:solidFill>
                  <a:srgbClr val="0000FF"/>
                </a:solidFill>
              </a:rPr>
              <a:t>What?		</a:t>
            </a:r>
            <a:r>
              <a:rPr lang="en-US" dirty="0"/>
              <a:t>Spending plan -   $	</a:t>
            </a:r>
            <a:r>
              <a:rPr lang="en-US" dirty="0">
                <a:solidFill>
                  <a:srgbClr val="3366FF"/>
                </a:solidFill>
              </a:rPr>
              <a:t>48,068,456</a:t>
            </a:r>
            <a:r>
              <a:rPr lang="en-US" dirty="0"/>
              <a:t>	 			</a:t>
            </a:r>
          </a:p>
          <a:p>
            <a:pPr marL="0" indent="0" algn="ctr">
              <a:buNone/>
            </a:pPr>
            <a:endParaRPr lang="en-US" i="1" dirty="0"/>
          </a:p>
          <a:p>
            <a:pPr marL="0" indent="0" algn="ctr">
              <a:buNone/>
            </a:pPr>
            <a:r>
              <a:rPr lang="en-US" i="1" dirty="0"/>
              <a:t>One Board of Education Trustee</a:t>
            </a:r>
          </a:p>
          <a:p>
            <a:pPr marL="0" indent="0" algn="ctr">
              <a:buNone/>
            </a:pPr>
            <a:r>
              <a:rPr lang="en-US" i="1" dirty="0"/>
              <a:t>Bus purchase proposition</a:t>
            </a:r>
          </a:p>
          <a:p>
            <a:endParaRPr lang="en-US" dirty="0"/>
          </a:p>
          <a:p>
            <a:pPr marL="1771650" lvl="3" indent="-514350">
              <a:buFont typeface="+mj-lt"/>
              <a:buAutoNum type="arabicPeriod"/>
            </a:pPr>
            <a:endParaRPr lang="en-US" dirty="0"/>
          </a:p>
        </p:txBody>
      </p:sp>
    </p:spTree>
    <p:extLst>
      <p:ext uri="{BB962C8B-B14F-4D97-AF65-F5344CB8AC3E}">
        <p14:creationId xmlns:p14="http://schemas.microsoft.com/office/powerpoint/2010/main" val="1558604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Budget Link</a:t>
            </a:r>
          </a:p>
        </p:txBody>
      </p:sp>
      <p:sp>
        <p:nvSpPr>
          <p:cNvPr id="3" name="Content Placeholder 2"/>
          <p:cNvSpPr txBox="1">
            <a:spLocks/>
          </p:cNvSpPr>
          <p:nvPr/>
        </p:nvSpPr>
        <p:spPr>
          <a:xfrm>
            <a:off x="457200" y="1600206"/>
            <a:ext cx="8229600" cy="4525963"/>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dirty="0"/>
              <a:t>The complete listing of budget documents are available on line at the following link:</a:t>
            </a:r>
          </a:p>
          <a:p>
            <a:r>
              <a:rPr lang="en-US" dirty="0">
                <a:hlinkClick r:id="rId2"/>
              </a:rPr>
              <a:t>www.spackenkillschools.org/departments/business office/budget_information </a:t>
            </a:r>
          </a:p>
          <a:p>
            <a:pPr marL="0" indent="0">
              <a:buFont typeface="Wingdings" pitchFamily="2" charset="2"/>
              <a:buNone/>
            </a:pPr>
            <a:r>
              <a:rPr lang="en-US" dirty="0">
                <a:hlinkClick r:id="rId2"/>
              </a:rPr>
              <a:t> </a:t>
            </a:r>
            <a:endParaRPr lang="en-US" dirty="0"/>
          </a:p>
          <a:p>
            <a:endParaRPr lang="en-US" dirty="0"/>
          </a:p>
        </p:txBody>
      </p:sp>
    </p:spTree>
    <p:extLst>
      <p:ext uri="{BB962C8B-B14F-4D97-AF65-F5344CB8AC3E}">
        <p14:creationId xmlns:p14="http://schemas.microsoft.com/office/powerpoint/2010/main" val="4158864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1" y="274638"/>
            <a:ext cx="7286948" cy="1143000"/>
          </a:xfrm>
          <a:prstGeom prst="rect">
            <a:avLst/>
          </a:prstGeom>
        </p:spPr>
        <p:txBody>
          <a:bodyPr numCol="1">
            <a:normAutofit fontScale="75000" lnSpcReduction="20000"/>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u="sng" dirty="0"/>
              <a:t>Evidence of moderating </a:t>
            </a:r>
            <a:br>
              <a:rPr lang="en-US" u="sng" dirty="0"/>
            </a:br>
            <a:r>
              <a:rPr lang="en-US" u="sng" dirty="0"/>
              <a:t>growth &amp; cost controls</a:t>
            </a:r>
          </a:p>
        </p:txBody>
      </p:sp>
      <p:sp>
        <p:nvSpPr>
          <p:cNvPr id="3" name="Content Placeholder 2"/>
          <p:cNvSpPr txBox="1">
            <a:spLocks/>
          </p:cNvSpPr>
          <p:nvPr/>
        </p:nvSpPr>
        <p:spPr>
          <a:xfrm>
            <a:off x="457200" y="1600206"/>
            <a:ext cx="8229600" cy="4525963"/>
          </a:xfrm>
          <a:prstGeom prst="rect">
            <a:avLst/>
          </a:prstGeom>
        </p:spPr>
        <p:txBody>
          <a:bodyPr numCol="1">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r>
              <a:rPr lang="en-US" sz="4000" dirty="0"/>
              <a:t>Five year histories of </a:t>
            </a:r>
            <a:r>
              <a:rPr lang="mr-IN" altLang="mr-IN" sz="4000" dirty="0"/>
              <a:t>…</a:t>
            </a:r>
            <a:endParaRPr lang="en-US" sz="4000" dirty="0"/>
          </a:p>
          <a:p>
            <a:pPr>
              <a:buFont typeface="Wingdings" charset="2"/>
              <a:buChar char="Ø"/>
            </a:pPr>
            <a:r>
              <a:rPr lang="en-US" sz="4000" dirty="0"/>
              <a:t>Tax levy increases.</a:t>
            </a:r>
          </a:p>
          <a:p>
            <a:pPr>
              <a:buFont typeface="Wingdings" charset="2"/>
              <a:buChar char="Ø"/>
            </a:pPr>
            <a:r>
              <a:rPr lang="en-US" sz="4000" dirty="0"/>
              <a:t>History of district valuation.</a:t>
            </a:r>
          </a:p>
          <a:p>
            <a:pPr>
              <a:buFont typeface="Wingdings" charset="2"/>
              <a:buChar char="Ø"/>
            </a:pPr>
            <a:r>
              <a:rPr lang="en-US" sz="4000" dirty="0"/>
              <a:t>Fiscal solvency.</a:t>
            </a:r>
          </a:p>
          <a:p>
            <a:pPr>
              <a:buFont typeface="Wingdings" charset="2"/>
              <a:buChar char="Ø"/>
            </a:pPr>
            <a:r>
              <a:rPr lang="en-US" sz="4000" dirty="0"/>
              <a:t>Budget to budget comparisons.</a:t>
            </a:r>
          </a:p>
          <a:p>
            <a:pPr>
              <a:buFont typeface="Wingdings" charset="2"/>
              <a:buChar char="Ø"/>
            </a:pPr>
            <a:endParaRPr lang="en-US" sz="4000" dirty="0"/>
          </a:p>
        </p:txBody>
      </p:sp>
      <p:pic>
        <p:nvPicPr>
          <p:cNvPr id="4" name="Picture 3" descr="Logo 2_Final.jpg"/>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761958" y="115448"/>
            <a:ext cx="1207754" cy="1207754"/>
          </a:xfrm>
          <a:prstGeom prst="rect">
            <a:avLst/>
          </a:prstGeom>
        </p:spPr>
      </p:pic>
    </p:spTree>
    <p:extLst>
      <p:ext uri="{BB962C8B-B14F-4D97-AF65-F5344CB8AC3E}">
        <p14:creationId xmlns:p14="http://schemas.microsoft.com/office/powerpoint/2010/main" val="393339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numCol="1">
            <a:normAutofit fontScale="75000" lnSpcReduction="20000"/>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u="sng" dirty="0"/>
              <a:t>What are </a:t>
            </a:r>
            <a:br>
              <a:rPr lang="en-US" u="sng" dirty="0"/>
            </a:br>
            <a:r>
              <a:rPr lang="en-US" u="sng" dirty="0"/>
              <a:t>the responsible decisions?</a:t>
            </a:r>
          </a:p>
        </p:txBody>
      </p:sp>
      <p:sp>
        <p:nvSpPr>
          <p:cNvPr id="3" name="Content Placeholder 2"/>
          <p:cNvSpPr txBox="1">
            <a:spLocks/>
          </p:cNvSpPr>
          <p:nvPr/>
        </p:nvSpPr>
        <p:spPr>
          <a:xfrm>
            <a:off x="457200" y="1700205"/>
            <a:ext cx="8229600" cy="4861106"/>
          </a:xfrm>
          <a:prstGeom prst="rect">
            <a:avLst/>
          </a:prstGeom>
        </p:spPr>
        <p:txBody>
          <a:bodyPr numCol="1">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a:buFont typeface="Wingdings" charset="2"/>
              <a:buChar char="Ø"/>
            </a:pPr>
            <a:r>
              <a:rPr lang="en-US" dirty="0"/>
              <a:t>Presenting a budget that is under the tax cap.</a:t>
            </a:r>
          </a:p>
          <a:p>
            <a:pPr>
              <a:buFont typeface="Wingdings" charset="2"/>
              <a:buChar char="Ø"/>
            </a:pPr>
            <a:r>
              <a:rPr lang="en-US" dirty="0"/>
              <a:t>Maintaining a smaller, student centered learning environment.</a:t>
            </a:r>
          </a:p>
          <a:p>
            <a:pPr>
              <a:buFont typeface="Wingdings" charset="2"/>
              <a:buChar char="Ø"/>
            </a:pPr>
            <a:r>
              <a:rPr lang="en-US" dirty="0"/>
              <a:t>Communicating the academic successes of the district and promoting the economic vitality of the Spackenkill Union Free School District.</a:t>
            </a:r>
          </a:p>
          <a:p>
            <a:pPr>
              <a:buFont typeface="Wingdings" charset="2"/>
              <a:buChar char="Ø"/>
            </a:pPr>
            <a:r>
              <a:rPr lang="en-US" dirty="0"/>
              <a:t>Seeking additional revenues through out-of-district tuition program.</a:t>
            </a:r>
          </a:p>
          <a:p>
            <a:pPr>
              <a:buFont typeface="Wingdings" charset="2"/>
              <a:buChar char="Ø"/>
            </a:pPr>
            <a:r>
              <a:rPr lang="en-US" dirty="0"/>
              <a:t>This proposed budget is well </a:t>
            </a:r>
            <a:r>
              <a:rPr lang="en-US" u="sng" dirty="0"/>
              <a:t>under</a:t>
            </a:r>
            <a:r>
              <a:rPr lang="en-US" dirty="0"/>
              <a:t> the TAX CAP.</a:t>
            </a:r>
          </a:p>
          <a:p>
            <a:endParaRPr lang="en-US" dirty="0"/>
          </a:p>
        </p:txBody>
      </p:sp>
      <p:pic>
        <p:nvPicPr>
          <p:cNvPr id="4" name="Picture 3" descr="Logo 2_Final.jpg"/>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761958" y="115448"/>
            <a:ext cx="1207754" cy="1207754"/>
          </a:xfrm>
          <a:prstGeom prst="rect">
            <a:avLst/>
          </a:prstGeom>
        </p:spPr>
      </p:pic>
    </p:spTree>
    <p:extLst>
      <p:ext uri="{BB962C8B-B14F-4D97-AF65-F5344CB8AC3E}">
        <p14:creationId xmlns:p14="http://schemas.microsoft.com/office/powerpoint/2010/main" val="74097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02-25 at 3.04.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58" y="8141"/>
            <a:ext cx="8709338" cy="6858000"/>
          </a:xfrm>
          <a:prstGeom prst="rect">
            <a:avLst/>
          </a:prstGeom>
        </p:spPr>
      </p:pic>
    </p:spTree>
    <p:extLst>
      <p:ext uri="{BB962C8B-B14F-4D97-AF65-F5344CB8AC3E}">
        <p14:creationId xmlns:p14="http://schemas.microsoft.com/office/powerpoint/2010/main" val="271285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8990" y="561747"/>
            <a:ext cx="184666" cy="369332"/>
          </a:xfrm>
          <a:prstGeom prst="rect">
            <a:avLst/>
          </a:prstGeom>
          <a:noFill/>
        </p:spPr>
        <p:txBody>
          <a:bodyPr wrap="none" numCol="1" rtlCol="0">
            <a:spAutoFit/>
          </a:bodyPr>
          <a:lstStyle/>
          <a:p>
            <a:endParaRPr lang="en-US" dirty="0"/>
          </a:p>
        </p:txBody>
      </p:sp>
      <p:sp>
        <p:nvSpPr>
          <p:cNvPr id="3" name="Title 1"/>
          <p:cNvSpPr txBox="1">
            <a:spLocks/>
          </p:cNvSpPr>
          <p:nvPr/>
        </p:nvSpPr>
        <p:spPr>
          <a:xfrm>
            <a:off x="0" y="83812"/>
            <a:ext cx="8216113" cy="870346"/>
          </a:xfrm>
          <a:prstGeom prst="rect">
            <a:avLst/>
          </a:prstGeom>
        </p:spPr>
        <p:txBody>
          <a:bodyPr numCol="1">
            <a:normAutofit fontScale="77500" lnSpcReduction="20000"/>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u="sng" dirty="0"/>
              <a:t>Communicating District Success</a:t>
            </a:r>
          </a:p>
        </p:txBody>
      </p:sp>
      <p:pic>
        <p:nvPicPr>
          <p:cNvPr id="4" name="Picture 3" descr="Logo 2_Final.jpg"/>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091818" y="398433"/>
            <a:ext cx="1052181" cy="995400"/>
          </a:xfrm>
          <a:prstGeom prst="rect">
            <a:avLst/>
          </a:prstGeom>
        </p:spPr>
      </p:pic>
      <p:pic>
        <p:nvPicPr>
          <p:cNvPr id="5" name="Content Placeholder 13" descr="US News budget.pdf"/>
          <p:cNvPicPr>
            <a:picLocks noChangeAspect="1"/>
          </p:cNvPicPr>
          <p:nvPr/>
        </p:nvPicPr>
        <p:blipFill rotWithShape="1">
          <a:blip r:embed="rId4">
            <a:extLst>
              <a:ext uri="{28A0092B-C50C-407E-A947-70E740481C1C}">
                <a14:useLocalDpi xmlns:a14="http://schemas.microsoft.com/office/drawing/2010/main" val="0"/>
              </a:ext>
            </a:extLst>
          </a:blip>
          <a:srcRect l="-19693" t="-1905" r="-5950" b="-995"/>
          <a:stretch/>
        </p:blipFill>
        <p:spPr>
          <a:xfrm>
            <a:off x="-1360802" y="896133"/>
            <a:ext cx="8559530" cy="5647576"/>
          </a:xfrm>
          <a:prstGeom prst="rect">
            <a:avLst/>
          </a:prstGeom>
        </p:spPr>
      </p:pic>
      <p:sp>
        <p:nvSpPr>
          <p:cNvPr id="6" name="TextBox 5"/>
          <p:cNvSpPr txBox="1"/>
          <p:nvPr/>
        </p:nvSpPr>
        <p:spPr>
          <a:xfrm>
            <a:off x="6685346" y="1605304"/>
            <a:ext cx="1682619" cy="3970318"/>
          </a:xfrm>
          <a:prstGeom prst="rect">
            <a:avLst/>
          </a:prstGeom>
          <a:noFill/>
        </p:spPr>
        <p:txBody>
          <a:bodyPr wrap="square" numCol="1" rtlCol="0">
            <a:spAutoFit/>
          </a:bodyPr>
          <a:lstStyle/>
          <a:p>
            <a:r>
              <a:rPr lang="en-US" dirty="0"/>
              <a:t>Spackenkill HS is ranked in top 6% of ranked schools nationally and 7% of ranked schools in New York State.</a:t>
            </a:r>
          </a:p>
          <a:p>
            <a:r>
              <a:rPr lang="en-US" dirty="0"/>
              <a:t>The STEM program was selected 31</a:t>
            </a:r>
            <a:r>
              <a:rPr lang="en-US" baseline="30000" dirty="0"/>
              <a:t>st</a:t>
            </a:r>
            <a:r>
              <a:rPr lang="en-US" dirty="0"/>
              <a:t> out 1,000 schools nationally.</a:t>
            </a:r>
          </a:p>
        </p:txBody>
      </p:sp>
    </p:spTree>
    <p:extLst>
      <p:ext uri="{BB962C8B-B14F-4D97-AF65-F5344CB8AC3E}">
        <p14:creationId xmlns:p14="http://schemas.microsoft.com/office/powerpoint/2010/main" val="184132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73927"/>
            <a:ext cx="7559166" cy="2810894"/>
          </a:xfrm>
          <a:prstGeom prst="rect">
            <a:avLst/>
          </a:prstGeom>
        </p:spPr>
        <p:txBody>
          <a:bodyPr numCol="1">
            <a:normAutofit fontScale="90000"/>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i="1" dirty="0"/>
              <a:t>Spackenkill Schools continue to be as desirable as ever. Renters are buying; those who have small homes are selling and buying bigger ones. A lot of buyers and not enough homes to go around. </a:t>
            </a:r>
            <a:br>
              <a:rPr lang="en-US" sz="3200" i="1" dirty="0"/>
            </a:br>
            <a:br>
              <a:rPr lang="en-US" sz="3200" i="1" dirty="0"/>
            </a:br>
            <a:r>
              <a:rPr lang="mr-IN" altLang="mr-IN" sz="3200" i="1" dirty="0"/>
              <a:t>…</a:t>
            </a:r>
            <a:r>
              <a:rPr lang="en-US" sz="3200" i="1" dirty="0"/>
              <a:t>Local Realtor, 2020</a:t>
            </a:r>
          </a:p>
        </p:txBody>
      </p:sp>
      <p:sp>
        <p:nvSpPr>
          <p:cNvPr id="3" name="Subtitle 2"/>
          <p:cNvSpPr txBox="1">
            <a:spLocks/>
          </p:cNvSpPr>
          <p:nvPr/>
        </p:nvSpPr>
        <p:spPr>
          <a:xfrm>
            <a:off x="773617" y="3294419"/>
            <a:ext cx="7323581" cy="2978515"/>
          </a:xfrm>
          <a:prstGeom prst="rect">
            <a:avLst/>
          </a:prstGeom>
        </p:spPr>
        <p:txBody>
          <a:bodyPr numCol="1">
            <a:normAutofit fontScale="92500" lnSpcReduction="1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sz="2800" b="1" i="1" dirty="0"/>
              <a:t>The greater the desirability of the school district, both taxpayers and families win. Property values increase creating home equity for residents and a stronger tax base for the school district.</a:t>
            </a:r>
          </a:p>
          <a:p>
            <a:endParaRPr lang="en-US" sz="2800" dirty="0"/>
          </a:p>
          <a:p>
            <a:r>
              <a:rPr lang="en-US" sz="2800" dirty="0"/>
              <a:t>Board of Education approved strategic plan</a:t>
            </a:r>
            <a:r>
              <a:rPr lang="mr-IN" altLang="mr-IN" sz="2800" dirty="0"/>
              <a:t>…</a:t>
            </a:r>
            <a:endParaRPr lang="en-US" sz="2800" dirty="0"/>
          </a:p>
          <a:p>
            <a:endParaRPr lang="en-US" dirty="0"/>
          </a:p>
        </p:txBody>
      </p:sp>
    </p:spTree>
    <p:extLst>
      <p:ext uri="{BB962C8B-B14F-4D97-AF65-F5344CB8AC3E}">
        <p14:creationId xmlns:p14="http://schemas.microsoft.com/office/powerpoint/2010/main" val="21233733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numCol="1"/>
      <a:lstStyle/>
      <a:style>
        <a:lnRef idx="1">
          <a:schemeClr val="accent1"/>
        </a:lnRef>
        <a:fillRef idx="3">
          <a:schemeClr val="accent1"/>
        </a:fillRef>
        <a:effectRef idx="2">
          <a:schemeClr val="accent1"/>
        </a:effectRef>
        <a:fontRef idx="minor">
          <a:schemeClr val="lt1"/>
        </a:fontRef>
      </a:style>
    </a:spDef>
    <a:lnDef>
      <a:spPr/>
      <a:bodyPr numCol="1"/>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6165</TotalTime>
  <Words>2040</Words>
  <Application>Microsoft Office PowerPoint</Application>
  <PresentationFormat>On-screen Show (4:3)</PresentationFormat>
  <Paragraphs>266</Paragraphs>
  <Slides>41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Adobe Heiti Std R</vt:lpstr>
      <vt:lpstr>Arial</vt:lpstr>
      <vt:lpstr>Arial Black</vt:lpstr>
      <vt:lpstr>Arial Rounded MT Bold</vt:lpstr>
      <vt:lpstr>Book Antiqua</vt:lpstr>
      <vt:lpstr>Calibri</vt:lpstr>
      <vt:lpstr>Trebuchet MS</vt:lpstr>
      <vt:lpstr>Wingdings</vt:lpstr>
      <vt:lpstr>Wingdings 3</vt:lpstr>
      <vt:lpstr>Hardcover</vt:lpstr>
      <vt:lpstr>BUDGET DRAFT</vt:lpstr>
      <vt:lpstr>PowerPoint Presentation</vt:lpstr>
      <vt:lpstr>What will be the fiscal impact of COVID – 19?</vt:lpstr>
      <vt:lpstr>State Budget /Economy</vt:lpstr>
      <vt:lpstr>PowerPoint Presentation</vt:lpstr>
      <vt:lpstr>PowerPoint Presentation</vt:lpstr>
      <vt:lpstr>PowerPoint Presentation</vt:lpstr>
      <vt:lpstr>PowerPoint Presentation</vt:lpstr>
      <vt:lpstr>PowerPoint Presentation</vt:lpstr>
      <vt:lpstr>Change, continuous improvement</vt:lpstr>
      <vt:lpstr>Professional Development Sharpening the saw (Collins, Good to Great)</vt:lpstr>
      <vt:lpstr>Literacy PD: M. Clarke</vt:lpstr>
      <vt:lpstr>Professional Development</vt:lpstr>
      <vt:lpstr>IT Department</vt:lpstr>
      <vt:lpstr>Staffing and C &amp; I</vt:lpstr>
      <vt:lpstr>Budgetary Implications</vt:lpstr>
      <vt:lpstr>PowerPoint Presentation</vt:lpstr>
      <vt:lpstr>PowerPoint Presentation</vt:lpstr>
      <vt:lpstr>PowerPoint Presentation</vt:lpstr>
      <vt:lpstr>Revenues: Revised</vt:lpstr>
      <vt:lpstr>2019 Spackenkill School District Tax Warrant and Tax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BUDGETARY ENHANCEMENTS</dc:title>
  <dc:creator>Student</dc:creator>
  <cp:lastModifiedBy>Valerie Murphy</cp:lastModifiedBy>
  <cp:revision>72</cp:revision>
  <cp:lastPrinted>2020-03-30T21:37:17Z</cp:lastPrinted>
  <dcterms:created xsi:type="dcterms:W3CDTF">2020-02-11T20:04:35Z</dcterms:created>
  <dcterms:modified xsi:type="dcterms:W3CDTF">2020-03-30T22:26:17Z</dcterms:modified>
</cp:coreProperties>
</file>